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61" r:id="rId5"/>
    <p:sldId id="257" r:id="rId6"/>
    <p:sldId id="262" r:id="rId7"/>
    <p:sldId id="263" r:id="rId8"/>
    <p:sldId id="266" r:id="rId9"/>
    <p:sldId id="264" r:id="rId10"/>
    <p:sldId id="267" r:id="rId11"/>
    <p:sldId id="265" r:id="rId12"/>
    <p:sldId id="269" r:id="rId13"/>
    <p:sldId id="268" r:id="rId14"/>
    <p:sldId id="270" r:id="rId15"/>
    <p:sldId id="271" r:id="rId16"/>
    <p:sldId id="272" r:id="rId17"/>
    <p:sldId id="273" r:id="rId18"/>
    <p:sldId id="274" r:id="rId19"/>
    <p:sldId id="275" r:id="rId20"/>
    <p:sldId id="276" r:id="rId21"/>
    <p:sldId id="277" r:id="rId22"/>
    <p:sldId id="260"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2E169-9BB2-488F-B5C9-9E155B5B097A}" type="datetimeFigureOut">
              <a:rPr lang="it-IT" smtClean="0"/>
              <a:pPr/>
              <a:t>03/04/2020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ECFAC-BD08-4676-9B97-5B8B403ACF4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BBECFAC-BD08-4676-9B97-5B8B403ACF42}" type="slidenum">
              <a:rPr lang="it-IT" smtClean="0"/>
              <a:pPr/>
              <a:t>3</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BBECFAC-BD08-4676-9B97-5B8B403ACF42}" type="slidenum">
              <a:rPr lang="it-IT" smtClean="0"/>
              <a:pPr/>
              <a:t>12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02E9C31-FBBE-4672-85CD-26D83D9C1235}" type="datetime1">
              <a:rPr lang="it-IT" smtClean="0"/>
              <a:pPr/>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24BF91-B92C-4315-8E23-0725E77FAB04}" type="datetime1">
              <a:rPr lang="it-IT" smtClean="0"/>
              <a:pPr/>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B4D91E-F121-46B4-BDC9-B75E87204AFB}" type="datetime1">
              <a:rPr lang="it-IT" smtClean="0"/>
              <a:pPr/>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21F9290-10BC-4137-AF6C-D7D7AA6F7294}" type="datetime1">
              <a:rPr lang="it-IT" smtClean="0"/>
              <a:pPr/>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6EA72DF-E05D-4CFF-807B-3C5A9DDDDA88}" type="datetime1">
              <a:rPr lang="it-IT" smtClean="0"/>
              <a:pPr/>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9286330-173C-4E77-92DE-C9B01C4DE034}" type="datetime1">
              <a:rPr lang="it-IT" smtClean="0"/>
              <a:pPr/>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1404F14-2BF8-460B-B95D-2DACAACD62C6}" type="datetime1">
              <a:rPr lang="it-IT" smtClean="0"/>
              <a:pPr/>
              <a:t>03/04/2020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EE35CC9-07F9-4976-B10E-940B0BADD765}" type="datetime1">
              <a:rPr lang="it-IT" smtClean="0"/>
              <a:pPr/>
              <a:t>03/04/2020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CD91624-E1A7-4145-B25B-0DA1D464B4FD}" type="datetime1">
              <a:rPr lang="it-IT" smtClean="0"/>
              <a:pPr/>
              <a:t>03/04/2020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22BBFA0-E5B6-4D89-81F9-F1E0F153F79D}" type="datetime1">
              <a:rPr lang="it-IT" smtClean="0"/>
              <a:pPr/>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D233003-20AF-4CBE-A85F-EC51C1D28842}" type="datetime1">
              <a:rPr lang="it-IT" smtClean="0"/>
              <a:pPr/>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03AC7-7E8B-4618-837B-B492909B40B2}" type="datetime1">
              <a:rPr lang="it-IT" smtClean="0"/>
              <a:pPr/>
              <a:t>03/04/2020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2407E-4C0D-472A-9D9A-B427CF3544C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4797152"/>
            <a:ext cx="8640960" cy="1224136"/>
          </a:xfrm>
          <a:solidFill>
            <a:srgbClr val="FFFF00"/>
          </a:solidFill>
          <a:ln w="25400">
            <a:solidFill>
              <a:srgbClr val="0070C0"/>
            </a:solidFill>
          </a:ln>
        </p:spPr>
        <p:txBody>
          <a:bodyPr>
            <a:noAutofit/>
          </a:bodyPr>
          <a:lstStyle/>
          <a:p>
            <a:r>
              <a:rPr lang="it-IT" sz="1800" b="1" dirty="0" smtClean="0">
                <a:solidFill>
                  <a:schemeClr val="tx1"/>
                </a:solidFill>
              </a:rPr>
              <a:t>I nostri figli sono sempre più informati sul sesso e sempre più precocemente. Le principali fonti di informazione? Internet e i media in generale. Ma quel che apprendono da certe fonti non è sempre adeguato alla loro età. Per questo è bene che a parlargliene siano innanzitutto i genitori, nel modo appropriato alla loro fase di crescita. </a:t>
            </a:r>
            <a:endParaRPr lang="it-IT" sz="1800" dirty="0">
              <a:solidFill>
                <a:schemeClr val="tx1"/>
              </a:solidFill>
            </a:endParaRPr>
          </a:p>
        </p:txBody>
      </p:sp>
      <p:sp>
        <p:nvSpPr>
          <p:cNvPr id="6" name="CasellaDiTesto 5"/>
          <p:cNvSpPr txBox="1"/>
          <p:nvPr/>
        </p:nvSpPr>
        <p:spPr>
          <a:xfrm>
            <a:off x="251520" y="6093296"/>
            <a:ext cx="8640960" cy="400110"/>
          </a:xfrm>
          <a:prstGeom prst="rect">
            <a:avLst/>
          </a:prstGeom>
          <a:noFill/>
        </p:spPr>
        <p:txBody>
          <a:bodyPr wrap="square" rtlCol="0">
            <a:spAutoFit/>
          </a:bodyPr>
          <a:lstStyle/>
          <a:p>
            <a:pPr algn="ctr"/>
            <a:r>
              <a:rPr lang="it-IT" sz="2000" b="1" dirty="0" smtClean="0"/>
              <a:t>Prof. Francesco Cannizzaro – Specialista in Pedagogia, Bioetica e Sessuologia</a:t>
            </a:r>
            <a:endParaRPr lang="it-IT" sz="2000" b="1" dirty="0"/>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a:t>
            </a:fld>
            <a:endParaRPr lang="it-IT"/>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1835696" y="1556792"/>
            <a:ext cx="5508414" cy="3096344"/>
          </a:xfrm>
          <a:prstGeom prst="rect">
            <a:avLst/>
          </a:prstGeom>
          <a:noFill/>
          <a:ln w="25400">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276872"/>
            <a:ext cx="4104456" cy="4032448"/>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Le ragazzine al contrario </a:t>
            </a:r>
            <a:r>
              <a:rPr lang="it-IT" sz="1800" dirty="0" smtClean="0">
                <a:solidFill>
                  <a:schemeClr val="tx1"/>
                </a:solidFill>
                <a:latin typeface="Arial" pitchFamily="34" charset="0"/>
                <a:cs typeface="Arial" pitchFamily="34" charset="0"/>
              </a:rPr>
              <a:t>ricevono il messaggio che per valere ed acquisire popolarità debbano essere belle, sensuali e magari anche disponibili, e che sono degne di ammirazione solo e in quanto ammirate dagli altri e non per il valore che riconoscono di avere in sé. </a:t>
            </a:r>
          </a:p>
          <a:p>
            <a:pPr algn="just"/>
            <a:r>
              <a:rPr lang="it-IT" sz="1800" b="1" dirty="0" smtClean="0">
                <a:solidFill>
                  <a:srgbClr val="FF0000"/>
                </a:solidFill>
                <a:latin typeface="Arial" pitchFamily="34" charset="0"/>
                <a:cs typeface="Arial" pitchFamily="34" charset="0"/>
              </a:rPr>
              <a:t>Una cultura </a:t>
            </a:r>
            <a:r>
              <a:rPr lang="it-IT" sz="1800" dirty="0" smtClean="0">
                <a:solidFill>
                  <a:schemeClr val="tx1"/>
                </a:solidFill>
                <a:latin typeface="Arial" pitchFamily="34" charset="0"/>
                <a:cs typeface="Arial" pitchFamily="34" charset="0"/>
              </a:rPr>
              <a:t>che può insinuarsi pericolosamente nelle relazioni affettive, generando la convinzione che per essere amate occorra adeguarsi a copioni imposti dal partner.</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10</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4. Perché gli stereotipi di genere sono ancora duri a morire (2)</a:t>
            </a:r>
            <a:endParaRPr lang="it-IT" sz="2400" dirty="0">
              <a:solidFill>
                <a:srgbClr val="0070C0"/>
              </a:solidFill>
            </a:endParaRPr>
          </a:p>
        </p:txBody>
      </p:sp>
      <p:pic>
        <p:nvPicPr>
          <p:cNvPr id="5122" name="Picture 2" descr="C:\Users\Master\Desktop\4.jpg"/>
          <p:cNvPicPr>
            <a:picLocks noChangeAspect="1" noChangeArrowheads="1"/>
          </p:cNvPicPr>
          <p:nvPr/>
        </p:nvPicPr>
        <p:blipFill>
          <a:blip r:embed="rId2" cstate="print"/>
          <a:srcRect r="35282"/>
          <a:stretch>
            <a:fillRect/>
          </a:stretch>
        </p:blipFill>
        <p:spPr bwMode="auto">
          <a:xfrm>
            <a:off x="4499992" y="2492896"/>
            <a:ext cx="4392489" cy="3535418"/>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788024" y="2492896"/>
            <a:ext cx="4104456" cy="3816424"/>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I nostri figli </a:t>
            </a:r>
            <a:r>
              <a:rPr lang="it-IT" sz="1800" dirty="0" smtClean="0">
                <a:solidFill>
                  <a:schemeClr val="tx1"/>
                </a:solidFill>
                <a:latin typeface="Arial" pitchFamily="34" charset="0"/>
                <a:cs typeface="Arial" pitchFamily="34" charset="0"/>
              </a:rPr>
              <a:t>sono sempre superconnessi e verrebbe da pensare che, proprio grazie a questa vita ‘social’, abbiano tante relazioni in più.</a:t>
            </a:r>
          </a:p>
          <a:p>
            <a:pPr algn="just"/>
            <a:r>
              <a:rPr lang="it-IT" sz="1800" b="1" dirty="0" smtClean="0">
                <a:solidFill>
                  <a:srgbClr val="FF0000"/>
                </a:solidFill>
                <a:latin typeface="Arial" pitchFamily="34" charset="0"/>
                <a:cs typeface="Arial" pitchFamily="34" charset="0"/>
              </a:rPr>
              <a:t>In realtà, </a:t>
            </a:r>
            <a:r>
              <a:rPr lang="it-IT" sz="1800" dirty="0" smtClean="0">
                <a:solidFill>
                  <a:schemeClr val="tx1"/>
                </a:solidFill>
                <a:latin typeface="Arial" pitchFamily="34" charset="0"/>
                <a:cs typeface="Arial" pitchFamily="34" charset="0"/>
              </a:rPr>
              <a:t>da recenti ricerche, emerge che gli adolescenti vivono meno relazioni sentimentali e più tardi rispetto al passato, inoltre sono più soli, depressi e insicuri. </a:t>
            </a:r>
          </a:p>
          <a:p>
            <a:pPr algn="just"/>
            <a:r>
              <a:rPr lang="it-IT" sz="1800" b="1" dirty="0" smtClean="0">
                <a:solidFill>
                  <a:srgbClr val="FF0000"/>
                </a:solidFill>
                <a:latin typeface="Arial" pitchFamily="34" charset="0"/>
                <a:cs typeface="Arial" pitchFamily="34" charset="0"/>
              </a:rPr>
              <a:t>Questo perché </a:t>
            </a:r>
            <a:r>
              <a:rPr lang="it-IT" sz="1800" dirty="0" smtClean="0">
                <a:solidFill>
                  <a:schemeClr val="tx1"/>
                </a:solidFill>
                <a:latin typeface="Arial" pitchFamily="34" charset="0"/>
                <a:cs typeface="Arial" pitchFamily="34" charset="0"/>
              </a:rPr>
              <a:t>l’uso prolungato di dispositivi tecnologici offre meno occasioni per confrontarsi con la realtà e sperimentare relazioni vere.</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11</a:t>
            </a:fld>
            <a:endParaRPr lang="it-IT"/>
          </a:p>
        </p:txBody>
      </p:sp>
      <p:sp>
        <p:nvSpPr>
          <p:cNvPr id="9" name="CasellaDiTesto 8"/>
          <p:cNvSpPr txBox="1"/>
          <p:nvPr/>
        </p:nvSpPr>
        <p:spPr>
          <a:xfrm>
            <a:off x="251520" y="1556793"/>
            <a:ext cx="8640960" cy="830997"/>
          </a:xfrm>
          <a:prstGeom prst="rect">
            <a:avLst/>
          </a:prstGeom>
          <a:noFill/>
        </p:spPr>
        <p:txBody>
          <a:bodyPr wrap="square" rtlCol="0">
            <a:spAutoFit/>
          </a:bodyPr>
          <a:lstStyle/>
          <a:p>
            <a:pPr algn="ctr"/>
            <a:r>
              <a:rPr lang="it-IT" sz="2400" b="1" dirty="0" smtClean="0">
                <a:solidFill>
                  <a:srgbClr val="0070C0"/>
                </a:solidFill>
              </a:rPr>
              <a:t>5. Perché con l’uso sempre più precoce dei cellulari si vivono più relazioni virtuali e meno relazioni reali</a:t>
            </a:r>
            <a:endParaRPr lang="it-IT" sz="2400" dirty="0">
              <a:solidFill>
                <a:srgbClr val="0070C0"/>
              </a:solidFill>
            </a:endParaRPr>
          </a:p>
        </p:txBody>
      </p:sp>
      <p:pic>
        <p:nvPicPr>
          <p:cNvPr id="6146" name="Picture 2" descr="C:\Users\Master\Desktop\9.jpg"/>
          <p:cNvPicPr>
            <a:picLocks noChangeAspect="1" noChangeArrowheads="1"/>
          </p:cNvPicPr>
          <p:nvPr/>
        </p:nvPicPr>
        <p:blipFill>
          <a:blip r:embed="rId2" cstate="print"/>
          <a:srcRect l="27491"/>
          <a:stretch>
            <a:fillRect/>
          </a:stretch>
        </p:blipFill>
        <p:spPr bwMode="auto">
          <a:xfrm>
            <a:off x="395536" y="2492896"/>
            <a:ext cx="4171372" cy="3828270"/>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12</a:t>
            </a:fld>
            <a:endParaRPr lang="it-IT"/>
          </a:p>
        </p:txBody>
      </p:sp>
      <p:sp>
        <p:nvSpPr>
          <p:cNvPr id="9" name="CasellaDiTesto 8"/>
          <p:cNvSpPr txBox="1"/>
          <p:nvPr/>
        </p:nvSpPr>
        <p:spPr>
          <a:xfrm>
            <a:off x="251520" y="1556792"/>
            <a:ext cx="8640960" cy="461665"/>
          </a:xfrm>
          <a:prstGeom prst="rect">
            <a:avLst/>
          </a:prstGeom>
          <a:noFill/>
        </p:spPr>
        <p:txBody>
          <a:bodyPr wrap="square" rtlCol="0">
            <a:spAutoFit/>
          </a:bodyPr>
          <a:lstStyle/>
          <a:p>
            <a:pPr algn="ctr"/>
            <a:r>
              <a:rPr lang="it-IT" sz="2400" b="1" dirty="0" smtClean="0">
                <a:solidFill>
                  <a:srgbClr val="0070C0"/>
                </a:solidFill>
              </a:rPr>
              <a:t>5 consigli su come affrontare l’educazione sentimentale e sessuale</a:t>
            </a:r>
            <a:endParaRPr lang="it-IT" sz="2400" dirty="0">
              <a:solidFill>
                <a:srgbClr val="0070C0"/>
              </a:solidFill>
            </a:endParaRPr>
          </a:p>
        </p:txBody>
      </p:sp>
      <p:sp>
        <p:nvSpPr>
          <p:cNvPr id="10" name="Ovale 9"/>
          <p:cNvSpPr/>
          <p:nvPr/>
        </p:nvSpPr>
        <p:spPr>
          <a:xfrm>
            <a:off x="4283968" y="2348880"/>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251520" y="2348880"/>
            <a:ext cx="295232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lvl="0" algn="ctr"/>
            <a:r>
              <a:rPr lang="it-IT" sz="2000" b="1" dirty="0" smtClean="0">
                <a:solidFill>
                  <a:srgbClr val="FFFF00"/>
                </a:solidFill>
              </a:rPr>
              <a:t>1. Preparare un percorso sin da piccolissimi</a:t>
            </a:r>
          </a:p>
          <a:p>
            <a:pPr algn="ctr"/>
            <a:r>
              <a:rPr lang="it-IT" dirty="0" smtClean="0">
                <a:solidFill>
                  <a:srgbClr val="FFFF00"/>
                </a:solidFill>
              </a:rPr>
              <a:t/>
            </a:r>
            <a:br>
              <a:rPr lang="it-IT" dirty="0" smtClean="0">
                <a:solidFill>
                  <a:srgbClr val="FFFF00"/>
                </a:solidFill>
              </a:rPr>
            </a:br>
            <a:endParaRPr lang="it-IT" dirty="0">
              <a:solidFill>
                <a:srgbClr val="FFFF00"/>
              </a:solidFill>
            </a:endParaRPr>
          </a:p>
        </p:txBody>
      </p:sp>
      <p:sp>
        <p:nvSpPr>
          <p:cNvPr id="12" name="Rettangolo 11"/>
          <p:cNvSpPr/>
          <p:nvPr/>
        </p:nvSpPr>
        <p:spPr>
          <a:xfrm>
            <a:off x="899592" y="4005064"/>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lvl="0" algn="ctr"/>
            <a:endParaRPr lang="it-IT" sz="2000" b="1" dirty="0" smtClean="0"/>
          </a:p>
          <a:p>
            <a:pPr lvl="0" algn="ctr"/>
            <a:r>
              <a:rPr lang="it-IT" sz="2000" b="1" dirty="0" smtClean="0">
                <a:solidFill>
                  <a:srgbClr val="FFFF00"/>
                </a:solidFill>
              </a:rPr>
              <a:t>2. Fornire le prime informazioni durante la scuola primaria</a:t>
            </a:r>
            <a:endParaRPr lang="it-IT" sz="2000" dirty="0" smtClean="0">
              <a:solidFill>
                <a:srgbClr val="FFFF00"/>
              </a:solidFill>
            </a:endParaRPr>
          </a:p>
          <a:p>
            <a:pPr algn="ctr"/>
            <a:r>
              <a:rPr lang="it-IT" dirty="0" smtClean="0"/>
              <a:t/>
            </a:r>
            <a:br>
              <a:rPr lang="it-IT" dirty="0" smtClean="0"/>
            </a:br>
            <a:endParaRPr lang="it-IT" dirty="0"/>
          </a:p>
        </p:txBody>
      </p:sp>
      <p:sp>
        <p:nvSpPr>
          <p:cNvPr id="14" name="Rettangolo 13"/>
          <p:cNvSpPr/>
          <p:nvPr/>
        </p:nvSpPr>
        <p:spPr>
          <a:xfrm>
            <a:off x="3131840" y="5373216"/>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lvl="0" algn="ctr"/>
            <a:r>
              <a:rPr lang="it-IT" sz="2000" b="1" dirty="0" smtClean="0">
                <a:solidFill>
                  <a:srgbClr val="FFFF00"/>
                </a:solidFill>
              </a:rPr>
              <a:t>3. Non sfuggire alle domande</a:t>
            </a:r>
            <a:endParaRPr lang="it-IT" sz="2000" dirty="0" smtClean="0">
              <a:solidFill>
                <a:srgbClr val="FFFF00"/>
              </a:solidFill>
            </a:endParaRPr>
          </a:p>
          <a:p>
            <a:pPr algn="ctr"/>
            <a:r>
              <a:rPr lang="it-IT" dirty="0" smtClean="0"/>
              <a:t/>
            </a:r>
            <a:br>
              <a:rPr lang="it-IT" dirty="0" smtClean="0"/>
            </a:br>
            <a:endParaRPr lang="it-IT" dirty="0"/>
          </a:p>
        </p:txBody>
      </p:sp>
      <p:sp>
        <p:nvSpPr>
          <p:cNvPr id="16" name="Rettangolo 15"/>
          <p:cNvSpPr/>
          <p:nvPr/>
        </p:nvSpPr>
        <p:spPr>
          <a:xfrm>
            <a:off x="5292080" y="4005064"/>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smtClean="0">
              <a:solidFill>
                <a:srgbClr val="FFFF00"/>
              </a:solidFill>
            </a:endParaRPr>
          </a:p>
          <a:p>
            <a:pPr lvl="0" algn="ctr"/>
            <a:endParaRPr lang="it-IT" sz="2000" b="1" dirty="0" smtClean="0"/>
          </a:p>
          <a:p>
            <a:pPr lvl="0" algn="ctr"/>
            <a:r>
              <a:rPr lang="it-IT" sz="2000" b="1" dirty="0" smtClean="0">
                <a:solidFill>
                  <a:srgbClr val="FFFF00"/>
                </a:solidFill>
              </a:rPr>
              <a:t>4. Stimolare il dialogo senza essere invadenti durante la preadolescenza</a:t>
            </a:r>
            <a:endParaRPr lang="it-IT" sz="2000" dirty="0" smtClean="0">
              <a:solidFill>
                <a:srgbClr val="FFFF00"/>
              </a:solidFill>
            </a:endParaRPr>
          </a:p>
          <a:p>
            <a:pPr algn="ctr"/>
            <a:r>
              <a:rPr lang="it-IT" dirty="0" smtClean="0"/>
              <a:t/>
            </a:r>
            <a:br>
              <a:rPr lang="it-IT" dirty="0" smtClean="0"/>
            </a:br>
            <a:endParaRPr lang="it-IT" dirty="0"/>
          </a:p>
        </p:txBody>
      </p:sp>
      <p:sp>
        <p:nvSpPr>
          <p:cNvPr id="18" name="Rettangolo 17"/>
          <p:cNvSpPr/>
          <p:nvPr/>
        </p:nvSpPr>
        <p:spPr>
          <a:xfrm>
            <a:off x="5940152" y="2276872"/>
            <a:ext cx="2952328"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smtClean="0"/>
          </a:p>
          <a:p>
            <a:pPr lvl="0" algn="ctr"/>
            <a:r>
              <a:rPr lang="it-IT" sz="2000" b="1" dirty="0" smtClean="0">
                <a:solidFill>
                  <a:srgbClr val="FFFF00"/>
                </a:solidFill>
              </a:rPr>
              <a:t>5. Parlare di sessualità come di una cosa bella</a:t>
            </a:r>
            <a:endParaRPr lang="it-IT" sz="2000" dirty="0" smtClean="0">
              <a:solidFill>
                <a:srgbClr val="FFFF00"/>
              </a:solidFill>
            </a:endParaRPr>
          </a:p>
          <a:p>
            <a:pPr algn="ctr"/>
            <a:r>
              <a:rPr lang="it-IT" dirty="0" smtClean="0"/>
              <a:t/>
            </a:r>
            <a:br>
              <a:rPr lang="it-IT" dirty="0" smtClean="0"/>
            </a:br>
            <a:endParaRPr lang="it-IT" dirty="0"/>
          </a:p>
        </p:txBody>
      </p:sp>
      <p:cxnSp>
        <p:nvCxnSpPr>
          <p:cNvPr id="21" name="Connettore 2 20"/>
          <p:cNvCxnSpPr>
            <a:stCxn id="10" idx="2"/>
            <a:endCxn id="11" idx="3"/>
          </p:cNvCxnSpPr>
          <p:nvPr/>
        </p:nvCxnSpPr>
        <p:spPr>
          <a:xfrm flipH="1">
            <a:off x="3203848" y="2636912"/>
            <a:ext cx="1080120" cy="4680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a:stCxn id="10" idx="3"/>
          </p:cNvCxnSpPr>
          <p:nvPr/>
        </p:nvCxnSpPr>
        <p:spPr>
          <a:xfrm flipH="1">
            <a:off x="3491880" y="2840581"/>
            <a:ext cx="876451" cy="112847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a:stCxn id="10" idx="4"/>
          </p:cNvCxnSpPr>
          <p:nvPr/>
        </p:nvCxnSpPr>
        <p:spPr>
          <a:xfrm>
            <a:off x="4572000" y="2924944"/>
            <a:ext cx="0" cy="23042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a:stCxn id="10" idx="5"/>
          </p:cNvCxnSpPr>
          <p:nvPr/>
        </p:nvCxnSpPr>
        <p:spPr>
          <a:xfrm>
            <a:off x="4775669" y="2840581"/>
            <a:ext cx="876451" cy="109247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a:endCxn id="18" idx="1"/>
          </p:cNvCxnSpPr>
          <p:nvPr/>
        </p:nvCxnSpPr>
        <p:spPr>
          <a:xfrm>
            <a:off x="4860032" y="2564904"/>
            <a:ext cx="1080120" cy="5040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1000"/>
                                        <p:tgtEl>
                                          <p:spTgt spid="23"/>
                                        </p:tgtEl>
                                      </p:cBhvr>
                                    </p:animEffect>
                                    <p:anim calcmode="lin" valueType="num">
                                      <p:cBhvr>
                                        <p:cTn id="49" dur="1000" fill="hold"/>
                                        <p:tgtEl>
                                          <p:spTgt spid="23"/>
                                        </p:tgtEl>
                                        <p:attrNameLst>
                                          <p:attrName>ppt_x</p:attrName>
                                        </p:attrNameLst>
                                      </p:cBhvr>
                                      <p:tavLst>
                                        <p:tav tm="0">
                                          <p:val>
                                            <p:strVal val="#ppt_x"/>
                                          </p:val>
                                        </p:tav>
                                        <p:tav tm="100000">
                                          <p:val>
                                            <p:strVal val="#ppt_x"/>
                                          </p:val>
                                        </p:tav>
                                      </p:tavLst>
                                    </p:anim>
                                    <p:anim calcmode="lin" valueType="num">
                                      <p:cBhvr>
                                        <p:cTn id="5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anim calcmode="lin" valueType="num">
                                      <p:cBhvr>
                                        <p:cTn id="56" dur="1000" fill="hold"/>
                                        <p:tgtEl>
                                          <p:spTgt spid="14"/>
                                        </p:tgtEl>
                                        <p:attrNameLst>
                                          <p:attrName>ppt_x</p:attrName>
                                        </p:attrNameLst>
                                      </p:cBhvr>
                                      <p:tavLst>
                                        <p:tav tm="0">
                                          <p:val>
                                            <p:strVal val="#ppt_x"/>
                                          </p:val>
                                        </p:tav>
                                        <p:tav tm="100000">
                                          <p:val>
                                            <p:strVal val="#ppt_x"/>
                                          </p:val>
                                        </p:tav>
                                      </p:tavLst>
                                    </p:anim>
                                    <p:anim calcmode="lin" valueType="num">
                                      <p:cBhvr>
                                        <p:cTn id="5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1000"/>
                                        <p:tgtEl>
                                          <p:spTgt spid="24"/>
                                        </p:tgtEl>
                                      </p:cBhvr>
                                    </p:animEffect>
                                    <p:anim calcmode="lin" valueType="num">
                                      <p:cBhvr>
                                        <p:cTn id="63" dur="1000" fill="hold"/>
                                        <p:tgtEl>
                                          <p:spTgt spid="24"/>
                                        </p:tgtEl>
                                        <p:attrNameLst>
                                          <p:attrName>ppt_x</p:attrName>
                                        </p:attrNameLst>
                                      </p:cBhvr>
                                      <p:tavLst>
                                        <p:tav tm="0">
                                          <p:val>
                                            <p:strVal val="#ppt_x"/>
                                          </p:val>
                                        </p:tav>
                                        <p:tav tm="100000">
                                          <p:val>
                                            <p:strVal val="#ppt_x"/>
                                          </p:val>
                                        </p:tav>
                                      </p:tavLst>
                                    </p:anim>
                                    <p:anim calcmode="lin" valueType="num">
                                      <p:cBhvr>
                                        <p:cTn id="6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anim calcmode="lin" valueType="num">
                                      <p:cBhvr>
                                        <p:cTn id="70" dur="1000" fill="hold"/>
                                        <p:tgtEl>
                                          <p:spTgt spid="16"/>
                                        </p:tgtEl>
                                        <p:attrNameLst>
                                          <p:attrName>ppt_x</p:attrName>
                                        </p:attrNameLst>
                                      </p:cBhvr>
                                      <p:tavLst>
                                        <p:tav tm="0">
                                          <p:val>
                                            <p:strVal val="#ppt_x"/>
                                          </p:val>
                                        </p:tav>
                                        <p:tav tm="100000">
                                          <p:val>
                                            <p:strVal val="#ppt_x"/>
                                          </p:val>
                                        </p:tav>
                                      </p:tavLst>
                                    </p:anim>
                                    <p:anim calcmode="lin" valueType="num">
                                      <p:cBhvr>
                                        <p:cTn id="7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7" presetClass="entr" presetSubtype="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fade">
                                      <p:cBhvr>
                                        <p:cTn id="83" dur="1000"/>
                                        <p:tgtEl>
                                          <p:spTgt spid="18"/>
                                        </p:tgtEl>
                                      </p:cBhvr>
                                    </p:animEffect>
                                    <p:anim calcmode="lin" valueType="num">
                                      <p:cBhvr>
                                        <p:cTn id="84" dur="1000" fill="hold"/>
                                        <p:tgtEl>
                                          <p:spTgt spid="18"/>
                                        </p:tgtEl>
                                        <p:attrNameLst>
                                          <p:attrName>ppt_x</p:attrName>
                                        </p:attrNameLst>
                                      </p:cBhvr>
                                      <p:tavLst>
                                        <p:tav tm="0">
                                          <p:val>
                                            <p:strVal val="#ppt_x"/>
                                          </p:val>
                                        </p:tav>
                                        <p:tav tm="100000">
                                          <p:val>
                                            <p:strVal val="#ppt_x"/>
                                          </p:val>
                                        </p:tav>
                                      </p:tavLst>
                                    </p:anim>
                                    <p:anim calcmode="lin" valueType="num">
                                      <p:cBhvr>
                                        <p:cTn id="8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4" grpId="0" animBg="1"/>
      <p:bldP spid="16"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060848"/>
            <a:ext cx="5472608" cy="4320480"/>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Non bisogna aspettare </a:t>
            </a:r>
            <a:r>
              <a:rPr lang="it-IT" sz="1800" dirty="0" smtClean="0">
                <a:solidFill>
                  <a:schemeClr val="tx1"/>
                </a:solidFill>
                <a:latin typeface="Arial" pitchFamily="34" charset="0"/>
                <a:cs typeface="Arial" pitchFamily="34" charset="0"/>
              </a:rPr>
              <a:t>che il figlio sia adolescente per fare educazione sentimentale o sessuale. </a:t>
            </a:r>
          </a:p>
          <a:p>
            <a:pPr algn="just"/>
            <a:r>
              <a:rPr lang="it-IT" sz="1800" b="1" dirty="0" smtClean="0">
                <a:solidFill>
                  <a:srgbClr val="FF0000"/>
                </a:solidFill>
                <a:latin typeface="Arial" pitchFamily="34" charset="0"/>
                <a:cs typeface="Arial" pitchFamily="34" charset="0"/>
              </a:rPr>
              <a:t>Una buona educazione </a:t>
            </a:r>
            <a:r>
              <a:rPr lang="it-IT" sz="1800" dirty="0" smtClean="0">
                <a:solidFill>
                  <a:schemeClr val="tx1"/>
                </a:solidFill>
                <a:latin typeface="Arial" pitchFamily="34" charset="0"/>
                <a:cs typeface="Arial" pitchFamily="34" charset="0"/>
              </a:rPr>
              <a:t>può cominciare da quando i bambini sono piccolissimi, con i gesti della quotidianità: durante il bagnetto o il cambio del pannolino, ad esempio, si può favorire la conoscenza del corpo, presentando le varie parti, genitali compresi, come belle e importanti. </a:t>
            </a:r>
          </a:p>
          <a:p>
            <a:pPr algn="just"/>
            <a:r>
              <a:rPr lang="it-IT" sz="1800" b="1" dirty="0" smtClean="0">
                <a:solidFill>
                  <a:srgbClr val="FF0000"/>
                </a:solidFill>
                <a:latin typeface="Arial" pitchFamily="34" charset="0"/>
                <a:cs typeface="Arial" pitchFamily="34" charset="0"/>
              </a:rPr>
              <a:t>Il massaggio infantile</a:t>
            </a:r>
            <a:r>
              <a:rPr lang="it-IT" sz="1800" dirty="0" smtClean="0">
                <a:solidFill>
                  <a:schemeClr val="tx1"/>
                </a:solidFill>
                <a:latin typeface="Arial" pitchFamily="34" charset="0"/>
                <a:cs typeface="Arial" pitchFamily="34" charset="0"/>
              </a:rPr>
              <a:t>, invece, può essere occasione per far scoprire le sensazioni di benessere e piacevolezza che coccole e contatti fisici possono regalare. </a:t>
            </a:r>
          </a:p>
          <a:p>
            <a:pPr algn="just"/>
            <a:r>
              <a:rPr lang="it-IT" sz="1800" b="1" dirty="0" smtClean="0">
                <a:solidFill>
                  <a:srgbClr val="FF0000"/>
                </a:solidFill>
                <a:latin typeface="Arial" pitchFamily="34" charset="0"/>
                <a:cs typeface="Arial" pitchFamily="34" charset="0"/>
              </a:rPr>
              <a:t>Ovviamente</a:t>
            </a:r>
            <a:r>
              <a:rPr lang="it-IT" sz="1800" dirty="0" smtClean="0">
                <a:solidFill>
                  <a:schemeClr val="tx1"/>
                </a:solidFill>
                <a:latin typeface="Arial" pitchFamily="34" charset="0"/>
                <a:cs typeface="Arial" pitchFamily="34" charset="0"/>
              </a:rPr>
              <a:t> sempre nel rispetto delle emozioni del bambino e mai includendo azioni che possano risultare di natura sessuale.</a:t>
            </a: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13</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1. Preparare un percorso sin da piccolissimi</a:t>
            </a:r>
            <a:endParaRPr lang="it-IT" sz="2400" dirty="0">
              <a:solidFill>
                <a:srgbClr val="0070C0"/>
              </a:solidFill>
            </a:endParaRPr>
          </a:p>
        </p:txBody>
      </p:sp>
      <p:pic>
        <p:nvPicPr>
          <p:cNvPr id="7170" name="Picture 2" descr="C:\Users\Master\Desktop\11.jpg"/>
          <p:cNvPicPr>
            <a:picLocks noChangeAspect="1" noChangeArrowheads="1"/>
          </p:cNvPicPr>
          <p:nvPr/>
        </p:nvPicPr>
        <p:blipFill>
          <a:blip r:embed="rId2" cstate="print"/>
          <a:srcRect l="9755" r="9769"/>
          <a:stretch>
            <a:fillRect/>
          </a:stretch>
        </p:blipFill>
        <p:spPr bwMode="auto">
          <a:xfrm>
            <a:off x="5868144" y="3212976"/>
            <a:ext cx="3016592" cy="1970945"/>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788024" y="2204864"/>
            <a:ext cx="4104456" cy="4176464"/>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Dai 6 anni in poi</a:t>
            </a:r>
            <a:r>
              <a:rPr lang="it-IT" sz="2000" dirty="0" smtClean="0">
                <a:solidFill>
                  <a:schemeClr val="tx1"/>
                </a:solidFill>
                <a:latin typeface="Arial" pitchFamily="34" charset="0"/>
                <a:cs typeface="Arial" pitchFamily="34" charset="0"/>
              </a:rPr>
              <a:t>, si possono trasmettere in modo graduale informazioni teoriche sulla sessualità, che dovrebbero essere affiancate di pari passo da attività formali organizzate dalla scuola. </a:t>
            </a:r>
          </a:p>
          <a:p>
            <a:pPr algn="just"/>
            <a:r>
              <a:rPr lang="it-IT" sz="2000" b="1" dirty="0" smtClean="0">
                <a:solidFill>
                  <a:srgbClr val="FF0000"/>
                </a:solidFill>
                <a:latin typeface="Arial" pitchFamily="34" charset="0"/>
                <a:cs typeface="Arial" pitchFamily="34" charset="0"/>
              </a:rPr>
              <a:t>È in questa fase </a:t>
            </a:r>
            <a:r>
              <a:rPr lang="it-IT" sz="2000" dirty="0" smtClean="0">
                <a:solidFill>
                  <a:schemeClr val="tx1"/>
                </a:solidFill>
                <a:latin typeface="Arial" pitchFamily="34" charset="0"/>
                <a:cs typeface="Arial" pitchFamily="34" charset="0"/>
              </a:rPr>
              <a:t>che si può iniziare a spiegare come funzionano gli organi genitali, come l’ovulo viene fecondato dallo spermatozoo e come si sviluppa l’embrione, in modo affascinante e coinvolgente</a:t>
            </a:r>
            <a:r>
              <a:rPr lang="it-IT" sz="1800" dirty="0" smtClean="0">
                <a:solidFill>
                  <a:schemeClr val="tx1"/>
                </a:solidFill>
                <a:latin typeface="Arial" pitchFamily="34" charset="0"/>
                <a:cs typeface="Arial" pitchFamily="34" charset="0"/>
              </a:rPr>
              <a:t>. </a:t>
            </a:r>
          </a:p>
          <a:p>
            <a:pPr algn="just"/>
            <a:r>
              <a:rPr lang="it-IT" sz="1800" dirty="0" smtClean="0">
                <a:solidFill>
                  <a:schemeClr val="tx1"/>
                </a:solidFill>
                <a:latin typeface="Arial" pitchFamily="34" charset="0"/>
                <a:cs typeface="Arial" pitchFamily="34" charset="0"/>
              </a:rPr>
              <a:t>.</a:t>
            </a: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14</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2. Fornire le prime informazioni durante la scuola primaria (1)</a:t>
            </a:r>
            <a:endParaRPr lang="it-IT" sz="2400" dirty="0">
              <a:solidFill>
                <a:srgbClr val="0070C0"/>
              </a:solidFill>
            </a:endParaRPr>
          </a:p>
        </p:txBody>
      </p:sp>
      <p:pic>
        <p:nvPicPr>
          <p:cNvPr id="8194" name="Picture 2" descr="C:\Users\Master\Desktop\2.jpg"/>
          <p:cNvPicPr>
            <a:picLocks noChangeAspect="1" noChangeArrowheads="1"/>
          </p:cNvPicPr>
          <p:nvPr/>
        </p:nvPicPr>
        <p:blipFill>
          <a:blip r:embed="rId2" cstate="print"/>
          <a:srcRect/>
          <a:stretch>
            <a:fillRect/>
          </a:stretch>
        </p:blipFill>
        <p:spPr bwMode="auto">
          <a:xfrm>
            <a:off x="251520" y="3212976"/>
            <a:ext cx="4288368" cy="1872208"/>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323528" y="2132856"/>
            <a:ext cx="4896544" cy="4176464"/>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Ed è a quest’età </a:t>
            </a:r>
            <a:r>
              <a:rPr lang="it-IT" sz="2000" dirty="0" smtClean="0">
                <a:solidFill>
                  <a:schemeClr val="tx1"/>
                </a:solidFill>
                <a:latin typeface="Arial" pitchFamily="34" charset="0"/>
                <a:cs typeface="Arial" pitchFamily="34" charset="0"/>
              </a:rPr>
              <a:t>che si può introdurre il concetto che certi aspetti della sessualità si possono vivere solo quando si è più grandi, senza bruciare le tappe. </a:t>
            </a:r>
          </a:p>
          <a:p>
            <a:pPr algn="just"/>
            <a:r>
              <a:rPr lang="it-IT" sz="2000" b="1" dirty="0" smtClean="0">
                <a:solidFill>
                  <a:srgbClr val="FF0000"/>
                </a:solidFill>
                <a:latin typeface="Arial" pitchFamily="34" charset="0"/>
                <a:cs typeface="Arial" pitchFamily="34" charset="0"/>
              </a:rPr>
              <a:t>Anzi, </a:t>
            </a:r>
            <a:r>
              <a:rPr lang="it-IT" sz="2000" dirty="0" smtClean="0">
                <a:solidFill>
                  <a:schemeClr val="tx1"/>
                </a:solidFill>
                <a:latin typeface="Arial" pitchFamily="34" charset="0"/>
                <a:cs typeface="Arial" pitchFamily="34" charset="0"/>
              </a:rPr>
              <a:t>è bene dare al bambino piccole regole di </a:t>
            </a:r>
            <a:r>
              <a:rPr lang="it-IT" sz="2000" dirty="0" err="1" smtClean="0">
                <a:solidFill>
                  <a:schemeClr val="tx1"/>
                </a:solidFill>
                <a:latin typeface="Arial" pitchFamily="34" charset="0"/>
                <a:cs typeface="Arial" pitchFamily="34" charset="0"/>
              </a:rPr>
              <a:t>autoprotezione</a:t>
            </a:r>
            <a:r>
              <a:rPr lang="it-IT" sz="2000" dirty="0" smtClean="0">
                <a:solidFill>
                  <a:schemeClr val="tx1"/>
                </a:solidFill>
                <a:latin typeface="Arial" pitchFamily="34" charset="0"/>
                <a:cs typeface="Arial" pitchFamily="34" charset="0"/>
              </a:rPr>
              <a:t>, avvertendolo, senza allarmismo, che nessuno può chiedergli di fare, toccare o vedere qualcosa che lo mette a disagio. </a:t>
            </a:r>
          </a:p>
          <a:p>
            <a:pPr algn="just"/>
            <a:r>
              <a:rPr lang="it-IT" sz="2000" b="1" dirty="0" smtClean="0">
                <a:solidFill>
                  <a:srgbClr val="FF0000"/>
                </a:solidFill>
                <a:latin typeface="Arial" pitchFamily="34" charset="0"/>
                <a:cs typeface="Arial" pitchFamily="34" charset="0"/>
              </a:rPr>
              <a:t>E, se succede, </a:t>
            </a:r>
            <a:r>
              <a:rPr lang="it-IT" sz="2000" dirty="0" smtClean="0">
                <a:solidFill>
                  <a:schemeClr val="tx1"/>
                </a:solidFill>
                <a:latin typeface="Arial" pitchFamily="34" charset="0"/>
                <a:cs typeface="Arial" pitchFamily="34" charset="0"/>
              </a:rPr>
              <a:t>deve subito avvertire mamma e papà. </a:t>
            </a:r>
          </a:p>
          <a:p>
            <a:pPr algn="just"/>
            <a:r>
              <a:rPr lang="it-IT" sz="2000" b="1" dirty="0" smtClean="0">
                <a:solidFill>
                  <a:srgbClr val="FF0000"/>
                </a:solidFill>
                <a:latin typeface="Arial" pitchFamily="34" charset="0"/>
                <a:cs typeface="Arial" pitchFamily="34" charset="0"/>
              </a:rPr>
              <a:t>A maggior ragione </a:t>
            </a:r>
            <a:r>
              <a:rPr lang="it-IT" sz="2000" dirty="0" smtClean="0">
                <a:solidFill>
                  <a:schemeClr val="tx1"/>
                </a:solidFill>
                <a:latin typeface="Arial" pitchFamily="34" charset="0"/>
                <a:cs typeface="Arial" pitchFamily="34" charset="0"/>
              </a:rPr>
              <a:t>se gli viene chiesto di tenere il segreto</a:t>
            </a:r>
            <a:r>
              <a:rPr lang="it-IT" sz="2000" dirty="0" smtClean="0"/>
              <a:t>.</a:t>
            </a:r>
          </a:p>
          <a:p>
            <a:pPr algn="just"/>
            <a:r>
              <a:rPr lang="it-IT" sz="1800" dirty="0" smtClean="0">
                <a:solidFill>
                  <a:schemeClr val="tx1"/>
                </a:solidFill>
                <a:latin typeface="Arial" pitchFamily="34" charset="0"/>
                <a:cs typeface="Arial" pitchFamily="34" charset="0"/>
              </a:rPr>
              <a:t>.</a:t>
            </a: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15</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2. Fornire le prime informazioni durante la scuola primaria (2)</a:t>
            </a:r>
            <a:endParaRPr lang="it-IT" sz="2400" dirty="0">
              <a:solidFill>
                <a:srgbClr val="0070C0"/>
              </a:solidFill>
            </a:endParaRPr>
          </a:p>
        </p:txBody>
      </p:sp>
      <p:pic>
        <p:nvPicPr>
          <p:cNvPr id="9218" name="Picture 2" descr="C:\Users\Master\Desktop\3.jpg"/>
          <p:cNvPicPr>
            <a:picLocks noChangeAspect="1" noChangeArrowheads="1"/>
          </p:cNvPicPr>
          <p:nvPr/>
        </p:nvPicPr>
        <p:blipFill>
          <a:blip r:embed="rId2" cstate="print"/>
          <a:srcRect/>
          <a:stretch>
            <a:fillRect/>
          </a:stretch>
        </p:blipFill>
        <p:spPr bwMode="auto">
          <a:xfrm>
            <a:off x="5292080" y="2780928"/>
            <a:ext cx="3653107" cy="273630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323528" y="2132856"/>
            <a:ext cx="4392488" cy="4176464"/>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Man mano che il bambino </a:t>
            </a:r>
            <a:r>
              <a:rPr lang="it-IT" sz="2000" dirty="0" smtClean="0">
                <a:solidFill>
                  <a:schemeClr val="tx1"/>
                </a:solidFill>
                <a:latin typeface="Arial" pitchFamily="34" charset="0"/>
                <a:cs typeface="Arial" pitchFamily="34" charset="0"/>
              </a:rPr>
              <a:t>comincia ad avere conoscenze sulla sessualità, potranno nascere tanti dubbi e curiosità. </a:t>
            </a:r>
          </a:p>
          <a:p>
            <a:pPr algn="just"/>
            <a:r>
              <a:rPr lang="it-IT" sz="2000" b="1" dirty="0" smtClean="0">
                <a:solidFill>
                  <a:srgbClr val="FF0000"/>
                </a:solidFill>
                <a:latin typeface="Arial" pitchFamily="34" charset="0"/>
                <a:cs typeface="Arial" pitchFamily="34" charset="0"/>
              </a:rPr>
              <a:t>Ed è facile </a:t>
            </a:r>
            <a:r>
              <a:rPr lang="it-IT" sz="2000" dirty="0" smtClean="0">
                <a:solidFill>
                  <a:schemeClr val="tx1"/>
                </a:solidFill>
                <a:latin typeface="Arial" pitchFamily="34" charset="0"/>
                <a:cs typeface="Arial" pitchFamily="34" charset="0"/>
              </a:rPr>
              <a:t>che ci ponga domande. Non glissiamo e non ci mostriamo imbarazzati, altrimenti capirebbe che preferiamo non parlarne. </a:t>
            </a:r>
          </a:p>
          <a:p>
            <a:pPr algn="just"/>
            <a:r>
              <a:rPr lang="it-IT" sz="2000" b="1" dirty="0" smtClean="0">
                <a:solidFill>
                  <a:srgbClr val="FF0000"/>
                </a:solidFill>
                <a:latin typeface="Arial" pitchFamily="34" charset="0"/>
                <a:cs typeface="Arial" pitchFamily="34" charset="0"/>
              </a:rPr>
              <a:t>Cerchiamo</a:t>
            </a:r>
            <a:r>
              <a:rPr lang="it-IT" sz="2000" dirty="0" smtClean="0">
                <a:solidFill>
                  <a:schemeClr val="tx1"/>
                </a:solidFill>
                <a:latin typeface="Arial" pitchFamily="34" charset="0"/>
                <a:cs typeface="Arial" pitchFamily="34" charset="0"/>
              </a:rPr>
              <a:t> piuttosto di capire qual è la sua curiosità in quel preciso momento, con domande tipo: ”Perché me lo stai chiedendo? Dove ne hai sentito parlare?” </a:t>
            </a: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16</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3. Non sfuggire alle domande (1)</a:t>
            </a:r>
            <a:endParaRPr lang="it-IT" sz="2400" dirty="0">
              <a:solidFill>
                <a:srgbClr val="0070C0"/>
              </a:solidFill>
            </a:endParaRPr>
          </a:p>
        </p:txBody>
      </p:sp>
      <p:pic>
        <p:nvPicPr>
          <p:cNvPr id="10242" name="Picture 2" descr="C:\Users\Master\Desktop\4.jpg"/>
          <p:cNvPicPr>
            <a:picLocks noChangeAspect="1" noChangeArrowheads="1"/>
          </p:cNvPicPr>
          <p:nvPr/>
        </p:nvPicPr>
        <p:blipFill>
          <a:blip r:embed="rId2" cstate="print"/>
          <a:srcRect/>
          <a:stretch>
            <a:fillRect/>
          </a:stretch>
        </p:blipFill>
        <p:spPr bwMode="auto">
          <a:xfrm>
            <a:off x="4860032" y="2852936"/>
            <a:ext cx="4126884" cy="273630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355976" y="2276872"/>
            <a:ext cx="4536504" cy="4032448"/>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Servirà per prendere tempo</a:t>
            </a:r>
            <a:r>
              <a:rPr lang="it-IT" sz="1800" dirty="0" smtClean="0">
                <a:solidFill>
                  <a:schemeClr val="tx1"/>
                </a:solidFill>
                <a:latin typeface="Arial" pitchFamily="34" charset="0"/>
                <a:cs typeface="Arial" pitchFamily="34" charset="0"/>
              </a:rPr>
              <a:t>, capire quale curiosità reale abbia e decidere che cosa rispondere senza aggiungere di più di quel che ci sta chiedendo e senza anticipare informazioni per le quali potrebbe non essere pronto. </a:t>
            </a:r>
          </a:p>
          <a:p>
            <a:pPr algn="just"/>
            <a:r>
              <a:rPr lang="it-IT" sz="1800" b="1" dirty="0" smtClean="0">
                <a:solidFill>
                  <a:srgbClr val="FF0000"/>
                </a:solidFill>
                <a:latin typeface="Arial" pitchFamily="34" charset="0"/>
                <a:cs typeface="Arial" pitchFamily="34" charset="0"/>
              </a:rPr>
              <a:t>Se ad esempio</a:t>
            </a:r>
            <a:r>
              <a:rPr lang="it-IT" sz="1800" dirty="0" smtClean="0">
                <a:solidFill>
                  <a:schemeClr val="tx1"/>
                </a:solidFill>
                <a:latin typeface="Arial" pitchFamily="34" charset="0"/>
                <a:cs typeface="Arial" pitchFamily="34" charset="0"/>
              </a:rPr>
              <a:t>, mentre vediamo insieme un film, ci capita una scena di sesso e amore e ci chiede se anche noi facciamo certe cose, basta rispondere con semplicità che è una cosa bella che fanno tutte le coppie che si amano. </a:t>
            </a:r>
          </a:p>
          <a:p>
            <a:pPr algn="just"/>
            <a:r>
              <a:rPr lang="it-IT" sz="1800" b="1" dirty="0" smtClean="0">
                <a:solidFill>
                  <a:srgbClr val="FF0000"/>
                </a:solidFill>
                <a:latin typeface="Arial" pitchFamily="34" charset="0"/>
                <a:cs typeface="Arial" pitchFamily="34" charset="0"/>
              </a:rPr>
              <a:t>Il più delle volte </a:t>
            </a:r>
            <a:r>
              <a:rPr lang="it-IT" sz="1800" dirty="0" smtClean="0">
                <a:solidFill>
                  <a:schemeClr val="tx1"/>
                </a:solidFill>
                <a:latin typeface="Arial" pitchFamily="34" charset="0"/>
                <a:cs typeface="Arial" pitchFamily="34" charset="0"/>
              </a:rPr>
              <a:t>la risposta è sufficiente per soddisfare la curiosità del momento.</a:t>
            </a: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17</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3. Non sfuggire alle domande (2)</a:t>
            </a:r>
            <a:endParaRPr lang="it-IT" sz="2400" dirty="0">
              <a:solidFill>
                <a:srgbClr val="0070C0"/>
              </a:solidFill>
            </a:endParaRPr>
          </a:p>
        </p:txBody>
      </p:sp>
      <p:pic>
        <p:nvPicPr>
          <p:cNvPr id="11266" name="Picture 2" descr="C:\Users\Master\Desktop\5.jpg"/>
          <p:cNvPicPr>
            <a:picLocks noChangeAspect="1" noChangeArrowheads="1"/>
          </p:cNvPicPr>
          <p:nvPr/>
        </p:nvPicPr>
        <p:blipFill>
          <a:blip r:embed="rId2" cstate="print"/>
          <a:srcRect r="16818"/>
          <a:stretch>
            <a:fillRect/>
          </a:stretch>
        </p:blipFill>
        <p:spPr bwMode="auto">
          <a:xfrm>
            <a:off x="251520" y="2708920"/>
            <a:ext cx="3888432" cy="3110746"/>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420888"/>
            <a:ext cx="4392488" cy="3960440"/>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Con la preadolescenza</a:t>
            </a:r>
            <a:r>
              <a:rPr lang="it-IT" sz="1800" dirty="0" smtClean="0">
                <a:solidFill>
                  <a:schemeClr val="tx1"/>
                </a:solidFill>
                <a:latin typeface="Arial" pitchFamily="34" charset="0"/>
                <a:cs typeface="Arial" pitchFamily="34" charset="0"/>
              </a:rPr>
              <a:t>, si può insegnare ai ragazzi che cosa significa fare l’amore, come capire quando si è pronti, quanta importanza rivestano elementi come rispetto, empatia e responsabilità, ma anche quali implicazioni può avere, come una gravidanza indesiderata o una malattia a trasmissione sessuale. </a:t>
            </a:r>
          </a:p>
          <a:p>
            <a:pPr algn="just"/>
            <a:r>
              <a:rPr lang="it-IT" sz="1800" b="1" dirty="0" smtClean="0">
                <a:solidFill>
                  <a:srgbClr val="FF0000"/>
                </a:solidFill>
                <a:latin typeface="Arial" pitchFamily="34" charset="0"/>
                <a:cs typeface="Arial" pitchFamily="34" charset="0"/>
              </a:rPr>
              <a:t>Può darsi che a quest’età </a:t>
            </a:r>
            <a:r>
              <a:rPr lang="it-IT" sz="1800" dirty="0" smtClean="0">
                <a:solidFill>
                  <a:schemeClr val="tx1"/>
                </a:solidFill>
                <a:latin typeface="Arial" pitchFamily="34" charset="0"/>
                <a:cs typeface="Arial" pitchFamily="34" charset="0"/>
              </a:rPr>
              <a:t>abbiano meno voglia di parlare con noi, ma è bene trovare delle occasioni per affrontare il tema, partendo da un libro, un video, una canzone. </a:t>
            </a:r>
          </a:p>
          <a:p>
            <a:pPr algn="just"/>
            <a:endParaRPr lang="it-IT" sz="1800" dirty="0" smtClean="0">
              <a:solidFill>
                <a:schemeClr val="tx1"/>
              </a:solidFill>
              <a:latin typeface="Arial" pitchFamily="34" charset="0"/>
              <a:cs typeface="Arial" pitchFamily="34" charset="0"/>
            </a:endParaRP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18</a:t>
            </a:fld>
            <a:endParaRPr lang="it-IT"/>
          </a:p>
        </p:txBody>
      </p:sp>
      <p:sp>
        <p:nvSpPr>
          <p:cNvPr id="9" name="CasellaDiTesto 8"/>
          <p:cNvSpPr txBox="1"/>
          <p:nvPr/>
        </p:nvSpPr>
        <p:spPr>
          <a:xfrm>
            <a:off x="251520" y="1556793"/>
            <a:ext cx="8640960" cy="830997"/>
          </a:xfrm>
          <a:prstGeom prst="rect">
            <a:avLst/>
          </a:prstGeom>
          <a:noFill/>
        </p:spPr>
        <p:txBody>
          <a:bodyPr wrap="square" rtlCol="0">
            <a:spAutoFit/>
          </a:bodyPr>
          <a:lstStyle/>
          <a:p>
            <a:pPr lvl="0" algn="ctr"/>
            <a:r>
              <a:rPr lang="it-IT" sz="2400" b="1" dirty="0" smtClean="0">
                <a:solidFill>
                  <a:srgbClr val="0070C0"/>
                </a:solidFill>
              </a:rPr>
              <a:t>4. Stimolare il dialogo senza essere invadenti </a:t>
            </a:r>
          </a:p>
          <a:p>
            <a:pPr lvl="0" algn="ctr"/>
            <a:r>
              <a:rPr lang="it-IT" sz="2400" b="1" dirty="0" smtClean="0">
                <a:solidFill>
                  <a:srgbClr val="0070C0"/>
                </a:solidFill>
              </a:rPr>
              <a:t>durante la preadolescenza (1)</a:t>
            </a:r>
            <a:endParaRPr lang="it-IT" sz="2400" dirty="0">
              <a:solidFill>
                <a:srgbClr val="0070C0"/>
              </a:solidFill>
            </a:endParaRPr>
          </a:p>
        </p:txBody>
      </p:sp>
      <p:pic>
        <p:nvPicPr>
          <p:cNvPr id="12290" name="Picture 2" descr="C:\Users\Master\Desktop\6.jpg"/>
          <p:cNvPicPr>
            <a:picLocks noChangeAspect="1" noChangeArrowheads="1"/>
          </p:cNvPicPr>
          <p:nvPr/>
        </p:nvPicPr>
        <p:blipFill>
          <a:blip r:embed="rId2" cstate="print"/>
          <a:srcRect/>
          <a:stretch>
            <a:fillRect/>
          </a:stretch>
        </p:blipFill>
        <p:spPr bwMode="auto">
          <a:xfrm>
            <a:off x="4716016" y="2996952"/>
            <a:ext cx="4220141" cy="2808312"/>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 calcmode="lin" valueType="num">
                                      <p:cBhvr>
                                        <p:cTn id="14" dur="500" fill="hold"/>
                                        <p:tgtEl>
                                          <p:spTgt spid="12290"/>
                                        </p:tgtEl>
                                        <p:attrNameLst>
                                          <p:attrName>ppt_w</p:attrName>
                                        </p:attrNameLst>
                                      </p:cBhvr>
                                      <p:tavLst>
                                        <p:tav tm="0">
                                          <p:val>
                                            <p:fltVal val="0"/>
                                          </p:val>
                                        </p:tav>
                                        <p:tav tm="100000">
                                          <p:val>
                                            <p:strVal val="#ppt_w"/>
                                          </p:val>
                                        </p:tav>
                                      </p:tavLst>
                                    </p:anim>
                                    <p:anim calcmode="lin" valueType="num">
                                      <p:cBhvr>
                                        <p:cTn id="15"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5076056" y="2492896"/>
            <a:ext cx="3816424" cy="3816424"/>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L’importante</a:t>
            </a:r>
            <a:r>
              <a:rPr lang="it-IT" sz="2000" dirty="0" smtClean="0">
                <a:solidFill>
                  <a:schemeClr val="tx1"/>
                </a:solidFill>
                <a:latin typeface="Arial" pitchFamily="34" charset="0"/>
                <a:cs typeface="Arial" pitchFamily="34" charset="0"/>
              </a:rPr>
              <a:t> è non essere invadenti, saper ascoltare quando ci parlano, senza aver fretta di dare i nostri consigli, accogliere le loro confidenze rispettandole e mai prendendo in giro.</a:t>
            </a:r>
          </a:p>
          <a:p>
            <a:pPr algn="just"/>
            <a:r>
              <a:rPr lang="it-IT" sz="2000" b="1" dirty="0" smtClean="0">
                <a:solidFill>
                  <a:srgbClr val="FF0000"/>
                </a:solidFill>
                <a:latin typeface="Arial" pitchFamily="34" charset="0"/>
                <a:cs typeface="Arial" pitchFamily="34" charset="0"/>
              </a:rPr>
              <a:t>Il messaggio </a:t>
            </a:r>
            <a:r>
              <a:rPr lang="it-IT" sz="2000" dirty="0" smtClean="0">
                <a:solidFill>
                  <a:schemeClr val="tx1"/>
                </a:solidFill>
                <a:latin typeface="Arial" pitchFamily="34" charset="0"/>
                <a:cs typeface="Arial" pitchFamily="34" charset="0"/>
              </a:rPr>
              <a:t>che devono recepire è che in famiglia non c’è niente di cui non si possa parlare, anche se si commette un errore.</a:t>
            </a:r>
          </a:p>
          <a:p>
            <a:pPr algn="just"/>
            <a:endParaRPr lang="it-IT" sz="1800" dirty="0" smtClean="0">
              <a:solidFill>
                <a:schemeClr val="tx1"/>
              </a:solidFill>
              <a:latin typeface="Arial" pitchFamily="34" charset="0"/>
              <a:cs typeface="Arial" pitchFamily="34" charset="0"/>
            </a:endParaRP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19</a:t>
            </a:fld>
            <a:endParaRPr lang="it-IT"/>
          </a:p>
        </p:txBody>
      </p:sp>
      <p:sp>
        <p:nvSpPr>
          <p:cNvPr id="9" name="CasellaDiTesto 8"/>
          <p:cNvSpPr txBox="1"/>
          <p:nvPr/>
        </p:nvSpPr>
        <p:spPr>
          <a:xfrm>
            <a:off x="251520" y="1556793"/>
            <a:ext cx="8640960" cy="830997"/>
          </a:xfrm>
          <a:prstGeom prst="rect">
            <a:avLst/>
          </a:prstGeom>
          <a:noFill/>
        </p:spPr>
        <p:txBody>
          <a:bodyPr wrap="square" rtlCol="0">
            <a:spAutoFit/>
          </a:bodyPr>
          <a:lstStyle/>
          <a:p>
            <a:pPr lvl="0" algn="ctr"/>
            <a:r>
              <a:rPr lang="it-IT" sz="2400" b="1" dirty="0" smtClean="0">
                <a:solidFill>
                  <a:srgbClr val="0070C0"/>
                </a:solidFill>
              </a:rPr>
              <a:t>4. Stimolare il dialogo senza essere invadenti </a:t>
            </a:r>
          </a:p>
          <a:p>
            <a:pPr lvl="0" algn="ctr"/>
            <a:r>
              <a:rPr lang="it-IT" sz="2400" b="1" dirty="0" smtClean="0">
                <a:solidFill>
                  <a:srgbClr val="0070C0"/>
                </a:solidFill>
              </a:rPr>
              <a:t>durante la preadolescenza (2)</a:t>
            </a:r>
            <a:endParaRPr lang="it-IT" sz="2400" dirty="0">
              <a:solidFill>
                <a:srgbClr val="0070C0"/>
              </a:solidFill>
            </a:endParaRPr>
          </a:p>
        </p:txBody>
      </p:sp>
      <p:pic>
        <p:nvPicPr>
          <p:cNvPr id="13314" name="Picture 2" descr="C:\Users\Master\Desktop\7.jpg"/>
          <p:cNvPicPr>
            <a:picLocks noChangeAspect="1" noChangeArrowheads="1"/>
          </p:cNvPicPr>
          <p:nvPr/>
        </p:nvPicPr>
        <p:blipFill>
          <a:blip r:embed="rId2" cstate="print"/>
          <a:srcRect/>
          <a:stretch>
            <a:fillRect/>
          </a:stretch>
        </p:blipFill>
        <p:spPr bwMode="auto">
          <a:xfrm>
            <a:off x="539552" y="2780928"/>
            <a:ext cx="4342751" cy="3240360"/>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4509120"/>
            <a:ext cx="8640960" cy="1728192"/>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L’educazione sentimentale </a:t>
            </a:r>
            <a:r>
              <a:rPr lang="it-IT" sz="2000" dirty="0" smtClean="0">
                <a:solidFill>
                  <a:schemeClr val="tx1"/>
                </a:solidFill>
                <a:latin typeface="Arial" pitchFamily="34" charset="0"/>
                <a:cs typeface="Arial" pitchFamily="34" charset="0"/>
              </a:rPr>
              <a:t>è uno degli argomenti di cui ci riesce più difficile parlare con i nostri figli. Ma che non possiamo tralasciare. </a:t>
            </a:r>
          </a:p>
          <a:p>
            <a:pPr algn="just"/>
            <a:r>
              <a:rPr lang="it-IT" sz="2000" b="1" dirty="0" smtClean="0">
                <a:solidFill>
                  <a:srgbClr val="FF0000"/>
                </a:solidFill>
                <a:latin typeface="Arial" pitchFamily="34" charset="0"/>
                <a:cs typeface="Arial" pitchFamily="34" charset="0"/>
              </a:rPr>
              <a:t>Perché i nostri vuoti </a:t>
            </a:r>
            <a:r>
              <a:rPr lang="it-IT" sz="2000" dirty="0" smtClean="0">
                <a:solidFill>
                  <a:schemeClr val="tx1"/>
                </a:solidFill>
                <a:latin typeface="Arial" pitchFamily="34" charset="0"/>
                <a:cs typeface="Arial" pitchFamily="34" charset="0"/>
              </a:rPr>
              <a:t>possono essere riempiti da informazioni distorte, che i preadolescenti apprendono tutti i giorni da quel che li circonda, a cominciare da internet. </a:t>
            </a:r>
            <a:endParaRPr lang="it-IT" sz="2000" dirty="0">
              <a:solidFill>
                <a:schemeClr val="tx1"/>
              </a:solidFill>
              <a:latin typeface="Arial" pitchFamily="34" charset="0"/>
              <a:cs typeface="Arial" pitchFamily="34" charset="0"/>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a:t>
            </a:fld>
            <a:endParaRPr lang="it-IT"/>
          </a:p>
        </p:txBody>
      </p:sp>
      <p:sp>
        <p:nvSpPr>
          <p:cNvPr id="9" name="CasellaDiTesto 8"/>
          <p:cNvSpPr txBox="1"/>
          <p:nvPr/>
        </p:nvSpPr>
        <p:spPr>
          <a:xfrm>
            <a:off x="251520" y="1556792"/>
            <a:ext cx="8640960" cy="461665"/>
          </a:xfrm>
          <a:prstGeom prst="rect">
            <a:avLst/>
          </a:prstGeom>
          <a:noFill/>
        </p:spPr>
        <p:txBody>
          <a:bodyPr wrap="square" rtlCol="0">
            <a:spAutoFit/>
          </a:bodyPr>
          <a:lstStyle/>
          <a:p>
            <a:pPr algn="ctr"/>
            <a:r>
              <a:rPr lang="it-IT" sz="2400" b="1" dirty="0" smtClean="0">
                <a:solidFill>
                  <a:srgbClr val="0070C0"/>
                </a:solidFill>
              </a:rPr>
              <a:t>Un’impresa ardua per i genitori</a:t>
            </a:r>
            <a:endParaRPr lang="it-IT" sz="2400" b="1" dirty="0">
              <a:solidFill>
                <a:srgbClr val="0070C0"/>
              </a:solidFill>
            </a:endParaRPr>
          </a:p>
        </p:txBody>
      </p:sp>
      <p:pic>
        <p:nvPicPr>
          <p:cNvPr id="2050" name="Picture 2" descr="C:\Users\Master\Desktop\2.jpg"/>
          <p:cNvPicPr>
            <a:picLocks noChangeAspect="1" noChangeArrowheads="1"/>
          </p:cNvPicPr>
          <p:nvPr/>
        </p:nvPicPr>
        <p:blipFill>
          <a:blip r:embed="rId2" cstate="print"/>
          <a:srcRect l="48895"/>
          <a:stretch>
            <a:fillRect/>
          </a:stretch>
        </p:blipFill>
        <p:spPr bwMode="auto">
          <a:xfrm>
            <a:off x="4890695" y="2060848"/>
            <a:ext cx="3668793" cy="2232248"/>
          </a:xfrm>
          <a:prstGeom prst="rect">
            <a:avLst/>
          </a:prstGeom>
          <a:noFill/>
          <a:ln w="25400">
            <a:solidFill>
              <a:schemeClr val="tx1"/>
            </a:solidFill>
          </a:ln>
        </p:spPr>
      </p:pic>
      <p:pic>
        <p:nvPicPr>
          <p:cNvPr id="2051" name="Picture 3" descr="C:\Users\Master\Desktop\3.jpg"/>
          <p:cNvPicPr>
            <a:picLocks noChangeAspect="1" noChangeArrowheads="1"/>
          </p:cNvPicPr>
          <p:nvPr/>
        </p:nvPicPr>
        <p:blipFill>
          <a:blip r:embed="rId3" cstate="print"/>
          <a:srcRect/>
          <a:stretch>
            <a:fillRect/>
          </a:stretch>
        </p:blipFill>
        <p:spPr bwMode="auto">
          <a:xfrm>
            <a:off x="539552" y="2060848"/>
            <a:ext cx="4087972" cy="2232248"/>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 calcmode="lin" valueType="num">
                                      <p:cBhvr>
                                        <p:cTn id="14" dur="500" fill="hold"/>
                                        <p:tgtEl>
                                          <p:spTgt spid="2051"/>
                                        </p:tgtEl>
                                        <p:attrNameLst>
                                          <p:attrName>ppt_w</p:attrName>
                                        </p:attrNameLst>
                                      </p:cBhvr>
                                      <p:tavLst>
                                        <p:tav tm="0">
                                          <p:val>
                                            <p:fltVal val="0"/>
                                          </p:val>
                                        </p:tav>
                                        <p:tav tm="100000">
                                          <p:val>
                                            <p:strVal val="#ppt_w"/>
                                          </p:val>
                                        </p:tav>
                                      </p:tavLst>
                                    </p:anim>
                                    <p:anim calcmode="lin" valueType="num">
                                      <p:cBhvr>
                                        <p:cTn id="15" dur="500" fill="hold"/>
                                        <p:tgtEl>
                                          <p:spTgt spid="2051"/>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500" fill="hold"/>
                                        <p:tgtEl>
                                          <p:spTgt spid="2050"/>
                                        </p:tgtEl>
                                        <p:attrNameLst>
                                          <p:attrName>ppt_w</p:attrName>
                                        </p:attrNameLst>
                                      </p:cBhvr>
                                      <p:tavLst>
                                        <p:tav tm="0">
                                          <p:val>
                                            <p:fltVal val="0"/>
                                          </p:val>
                                        </p:tav>
                                        <p:tav tm="100000">
                                          <p:val>
                                            <p:strVal val="#ppt_w"/>
                                          </p:val>
                                        </p:tav>
                                      </p:tavLst>
                                    </p:anim>
                                    <p:anim calcmode="lin" valueType="num">
                                      <p:cBhvr>
                                        <p:cTn id="21"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bg/>
                                          </p:spTgt>
                                        </p:tgtEl>
                                        <p:attrNameLst>
                                          <p:attrName>style.visibility</p:attrName>
                                        </p:attrNameLst>
                                      </p:cBhvr>
                                      <p:to>
                                        <p:strVal val="visible"/>
                                      </p:to>
                                    </p:set>
                                    <p:animEffect transition="in" filter="fade">
                                      <p:cBhvr>
                                        <p:cTn id="26" dur="1000"/>
                                        <p:tgtEl>
                                          <p:spTgt spid="3">
                                            <p:bg/>
                                          </p:spTgt>
                                        </p:tgtEl>
                                      </p:cBhvr>
                                    </p:animEffect>
                                    <p:anim calcmode="lin" valueType="num">
                                      <p:cBhvr>
                                        <p:cTn id="27" dur="1000" fill="hold"/>
                                        <p:tgtEl>
                                          <p:spTgt spid="3">
                                            <p:bg/>
                                          </p:spTgt>
                                        </p:tgtEl>
                                        <p:attrNameLst>
                                          <p:attrName>ppt_x</p:attrName>
                                        </p:attrNameLst>
                                      </p:cBhvr>
                                      <p:tavLst>
                                        <p:tav tm="0">
                                          <p:val>
                                            <p:strVal val="#ppt_x"/>
                                          </p:val>
                                        </p:tav>
                                        <p:tav tm="100000">
                                          <p:val>
                                            <p:strVal val="#ppt_x"/>
                                          </p:val>
                                        </p:tav>
                                      </p:tavLst>
                                    </p:anim>
                                    <p:anim calcmode="lin" valueType="num">
                                      <p:cBhvr>
                                        <p:cTn id="28"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348880"/>
            <a:ext cx="4104456" cy="3816424"/>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Quando parliamo </a:t>
            </a:r>
            <a:r>
              <a:rPr lang="it-IT" sz="2000" dirty="0" smtClean="0">
                <a:solidFill>
                  <a:schemeClr val="tx1"/>
                </a:solidFill>
                <a:latin typeface="Arial" pitchFamily="34" charset="0"/>
                <a:cs typeface="Arial" pitchFamily="34" charset="0"/>
              </a:rPr>
              <a:t>di sentimenti e sessualità, è importante far recepire a nostro figlio il messaggio che vivere una relazione amorosa è qualcosa di bello. </a:t>
            </a:r>
          </a:p>
          <a:p>
            <a:pPr algn="just"/>
            <a:r>
              <a:rPr lang="it-IT" sz="2000" b="1" dirty="0" smtClean="0">
                <a:solidFill>
                  <a:srgbClr val="FF0000"/>
                </a:solidFill>
                <a:latin typeface="Arial" pitchFamily="34" charset="0"/>
                <a:cs typeface="Arial" pitchFamily="34" charset="0"/>
              </a:rPr>
              <a:t>Si può ricorrere </a:t>
            </a:r>
            <a:r>
              <a:rPr lang="it-IT" sz="2000" dirty="0" smtClean="0">
                <a:solidFill>
                  <a:schemeClr val="tx1"/>
                </a:solidFill>
                <a:latin typeface="Arial" pitchFamily="34" charset="0"/>
                <a:cs typeface="Arial" pitchFamily="34" charset="0"/>
              </a:rPr>
              <a:t>ad esempi pratici di come trattare l'argomento, ad esempio ricordando l’emozione che i genitori hanno provato quando hanno vissuto certe esperienze.</a:t>
            </a:r>
          </a:p>
          <a:p>
            <a:pPr algn="just"/>
            <a:endParaRPr lang="it-IT" sz="1800" dirty="0" smtClean="0">
              <a:solidFill>
                <a:schemeClr val="tx1"/>
              </a:solidFill>
              <a:latin typeface="Arial" pitchFamily="34" charset="0"/>
              <a:cs typeface="Arial" pitchFamily="34" charset="0"/>
            </a:endParaRP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20</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5. Parlare di sessualità come di una cosa bella (1)</a:t>
            </a:r>
            <a:endParaRPr lang="it-IT" sz="2400" dirty="0">
              <a:solidFill>
                <a:srgbClr val="0070C0"/>
              </a:solidFill>
            </a:endParaRPr>
          </a:p>
        </p:txBody>
      </p:sp>
      <p:pic>
        <p:nvPicPr>
          <p:cNvPr id="14338" name="Picture 2" descr="C:\Users\Master\Desktop\8.jpg"/>
          <p:cNvPicPr>
            <a:picLocks noChangeAspect="1" noChangeArrowheads="1"/>
          </p:cNvPicPr>
          <p:nvPr/>
        </p:nvPicPr>
        <p:blipFill>
          <a:blip r:embed="rId2" cstate="print"/>
          <a:srcRect/>
          <a:stretch>
            <a:fillRect/>
          </a:stretch>
        </p:blipFill>
        <p:spPr bwMode="auto">
          <a:xfrm>
            <a:off x="4499992" y="2996952"/>
            <a:ext cx="4331558" cy="2448272"/>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 calcmode="lin" valueType="num">
                                      <p:cBhvr>
                                        <p:cTn id="14" dur="500" fill="hold"/>
                                        <p:tgtEl>
                                          <p:spTgt spid="14338"/>
                                        </p:tgtEl>
                                        <p:attrNameLst>
                                          <p:attrName>ppt_w</p:attrName>
                                        </p:attrNameLst>
                                      </p:cBhvr>
                                      <p:tavLst>
                                        <p:tav tm="0">
                                          <p:val>
                                            <p:fltVal val="0"/>
                                          </p:val>
                                        </p:tav>
                                        <p:tav tm="100000">
                                          <p:val>
                                            <p:strVal val="#ppt_w"/>
                                          </p:val>
                                        </p:tav>
                                      </p:tavLst>
                                    </p:anim>
                                    <p:anim calcmode="lin" valueType="num">
                                      <p:cBhvr>
                                        <p:cTn id="15"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139952" y="2132856"/>
            <a:ext cx="4752528" cy="4248472"/>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Mettere in evidenza </a:t>
            </a:r>
            <a:r>
              <a:rPr lang="it-IT" sz="2000" dirty="0" smtClean="0">
                <a:solidFill>
                  <a:schemeClr val="tx1"/>
                </a:solidFill>
                <a:latin typeface="Arial" pitchFamily="34" charset="0"/>
                <a:cs typeface="Arial" pitchFamily="34" charset="0"/>
              </a:rPr>
              <a:t>come l’amore porti a cercare un contatto più stretto e intimo e come è dall’amore di due adulti che possono nascere nuove vite. </a:t>
            </a:r>
          </a:p>
          <a:p>
            <a:pPr algn="just"/>
            <a:r>
              <a:rPr lang="it-IT" sz="2000" b="1" dirty="0" smtClean="0">
                <a:solidFill>
                  <a:srgbClr val="FF0000"/>
                </a:solidFill>
                <a:latin typeface="Arial" pitchFamily="34" charset="0"/>
                <a:cs typeface="Arial" pitchFamily="34" charset="0"/>
              </a:rPr>
              <a:t>Un’esperienza talmente bella </a:t>
            </a:r>
            <a:r>
              <a:rPr lang="it-IT" sz="2000" dirty="0" smtClean="0">
                <a:solidFill>
                  <a:schemeClr val="tx1"/>
                </a:solidFill>
                <a:latin typeface="Arial" pitchFamily="34" charset="0"/>
                <a:cs typeface="Arial" pitchFamily="34" charset="0"/>
              </a:rPr>
              <a:t>e preziosa che non si può fare col primo che capita, che avviene solo con il consenso di entrambi, quando entrambi si rispettano e sono responsabili delle proprie azioni. </a:t>
            </a:r>
          </a:p>
          <a:p>
            <a:pPr algn="just"/>
            <a:r>
              <a:rPr lang="it-IT" sz="2000" b="1" dirty="0" smtClean="0">
                <a:solidFill>
                  <a:srgbClr val="FF0000"/>
                </a:solidFill>
                <a:latin typeface="Arial" pitchFamily="34" charset="0"/>
                <a:cs typeface="Arial" pitchFamily="34" charset="0"/>
              </a:rPr>
              <a:t>Affinché</a:t>
            </a:r>
            <a:r>
              <a:rPr lang="it-IT" sz="2000" dirty="0" smtClean="0">
                <a:solidFill>
                  <a:schemeClr val="tx1"/>
                </a:solidFill>
                <a:latin typeface="Arial" pitchFamily="34" charset="0"/>
                <a:cs typeface="Arial" pitchFamily="34" charset="0"/>
              </a:rPr>
              <a:t> anche loro abbiano una vita sentimentale e sessuale meravigliosa. </a:t>
            </a:r>
            <a:r>
              <a:rPr lang="it-IT" sz="2000" b="1" dirty="0" smtClean="0">
                <a:solidFill>
                  <a:srgbClr val="FF0000"/>
                </a:solidFill>
                <a:latin typeface="Arial" pitchFamily="34" charset="0"/>
                <a:cs typeface="Arial" pitchFamily="34" charset="0"/>
              </a:rPr>
              <a:t>Come</a:t>
            </a:r>
            <a:r>
              <a:rPr lang="it-IT" sz="2000" dirty="0" smtClean="0">
                <a:solidFill>
                  <a:schemeClr val="tx1"/>
                </a:solidFill>
                <a:latin typeface="Arial" pitchFamily="34" charset="0"/>
                <a:cs typeface="Arial" pitchFamily="34" charset="0"/>
              </a:rPr>
              <a:t> è giusto che sia.</a:t>
            </a:r>
          </a:p>
          <a:p>
            <a:pPr algn="just"/>
            <a:endParaRPr lang="it-IT" sz="1800" dirty="0" smtClean="0">
              <a:solidFill>
                <a:schemeClr val="tx1"/>
              </a:solidFill>
              <a:latin typeface="Arial" pitchFamily="34" charset="0"/>
              <a:cs typeface="Arial" pitchFamily="34" charset="0"/>
            </a:endParaRPr>
          </a:p>
          <a:p>
            <a:pPr algn="just"/>
            <a:endParaRPr lang="it-IT" sz="1800" dirty="0" smtClean="0">
              <a:solidFill>
                <a:schemeClr val="tx1"/>
              </a:solidFill>
              <a:latin typeface="Arial" pitchFamily="34" charset="0"/>
              <a:cs typeface="Arial" pitchFamily="34" charset="0"/>
            </a:endParaRPr>
          </a:p>
          <a:p>
            <a:r>
              <a:rPr lang="it-IT" sz="1800" dirty="0" smtClean="0"/>
              <a:t>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21</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lvl="0" algn="ctr"/>
            <a:r>
              <a:rPr lang="it-IT" sz="2400" b="1" dirty="0" smtClean="0">
                <a:solidFill>
                  <a:srgbClr val="0070C0"/>
                </a:solidFill>
              </a:rPr>
              <a:t>5. Parlare di sessualità come di una cosa bella (2)</a:t>
            </a:r>
            <a:endParaRPr lang="it-IT" sz="2400" dirty="0">
              <a:solidFill>
                <a:srgbClr val="0070C0"/>
              </a:solidFill>
            </a:endParaRPr>
          </a:p>
        </p:txBody>
      </p:sp>
      <p:pic>
        <p:nvPicPr>
          <p:cNvPr id="15362" name="Picture 2" descr="C:\Users\Master\Desktop\9.jpg"/>
          <p:cNvPicPr>
            <a:picLocks noChangeAspect="1" noChangeArrowheads="1"/>
          </p:cNvPicPr>
          <p:nvPr/>
        </p:nvPicPr>
        <p:blipFill>
          <a:blip r:embed="rId2" cstate="print"/>
          <a:srcRect/>
          <a:stretch>
            <a:fillRect/>
          </a:stretch>
        </p:blipFill>
        <p:spPr bwMode="auto">
          <a:xfrm>
            <a:off x="251520" y="2996952"/>
            <a:ext cx="3710243" cy="2304256"/>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 calcmode="lin" valueType="num">
                                      <p:cBhvr>
                                        <p:cTn id="14" dur="500" fill="hold"/>
                                        <p:tgtEl>
                                          <p:spTgt spid="15362"/>
                                        </p:tgtEl>
                                        <p:attrNameLst>
                                          <p:attrName>ppt_w</p:attrName>
                                        </p:attrNameLst>
                                      </p:cBhvr>
                                      <p:tavLst>
                                        <p:tav tm="0">
                                          <p:val>
                                            <p:fltVal val="0"/>
                                          </p:val>
                                        </p:tav>
                                        <p:tav tm="100000">
                                          <p:val>
                                            <p:strVal val="#ppt_w"/>
                                          </p:val>
                                        </p:tav>
                                      </p:tavLst>
                                    </p:anim>
                                    <p:anim calcmode="lin" valueType="num">
                                      <p:cBhvr>
                                        <p:cTn id="15"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4077072"/>
            <a:ext cx="8640960" cy="1944216"/>
          </a:xfrm>
          <a:solidFill>
            <a:srgbClr val="FFFF00"/>
          </a:solidFill>
          <a:ln w="25400">
            <a:solidFill>
              <a:srgbClr val="0070C0"/>
            </a:solidFill>
          </a:ln>
        </p:spPr>
        <p:txBody>
          <a:bodyPr>
            <a:noAutofit/>
          </a:bodyPr>
          <a:lstStyle/>
          <a:p>
            <a:r>
              <a:rPr lang="it-IT" sz="2000" b="1" dirty="0" smtClean="0">
                <a:solidFill>
                  <a:schemeClr val="tx1"/>
                </a:solidFill>
              </a:rPr>
              <a:t>Il miglior modo per liberare i ragazzi dai condizionamenti della rete in tema di sessualità è quello di impartire una sana e tempestiva educazione, fin dalla più tenera età, soprattutto, da parte dei genitori. Una inadeguata o distorta educazione ai sentimenti e alla sessualità rischia di segnare pesantemente la vita dei </a:t>
            </a:r>
            <a:r>
              <a:rPr lang="it-IT" sz="2000" b="1" dirty="0" smtClean="0">
                <a:solidFill>
                  <a:schemeClr val="tx1"/>
                </a:solidFill>
              </a:rPr>
              <a:t>ragazzi. Per </a:t>
            </a:r>
            <a:r>
              <a:rPr lang="it-IT" sz="2000" b="1" dirty="0" smtClean="0">
                <a:solidFill>
                  <a:schemeClr val="tx1"/>
                </a:solidFill>
              </a:rPr>
              <a:t>questo, nessun genitore deve sentirsi esentato da questo impegnativo e prezioso compito.</a:t>
            </a:r>
            <a:endParaRPr lang="it-IT" sz="2000" b="1" dirty="0">
              <a:solidFill>
                <a:schemeClr val="tx1"/>
              </a:solidFill>
            </a:endParaRPr>
          </a:p>
        </p:txBody>
      </p:sp>
      <p:sp>
        <p:nvSpPr>
          <p:cNvPr id="6" name="CasellaDiTesto 5"/>
          <p:cNvSpPr txBox="1"/>
          <p:nvPr/>
        </p:nvSpPr>
        <p:spPr>
          <a:xfrm>
            <a:off x="251520" y="6021288"/>
            <a:ext cx="8640960" cy="400110"/>
          </a:xfrm>
          <a:prstGeom prst="rect">
            <a:avLst/>
          </a:prstGeom>
          <a:noFill/>
        </p:spPr>
        <p:txBody>
          <a:bodyPr wrap="square" rtlCol="0">
            <a:spAutoFit/>
          </a:bodyPr>
          <a:lstStyle/>
          <a:p>
            <a:r>
              <a:rPr lang="it-IT" sz="2000" dirty="0" smtClean="0"/>
              <a:t>Bibliografia: </a:t>
            </a:r>
            <a:r>
              <a:rPr lang="it-IT" sz="2000" b="1" dirty="0" smtClean="0"/>
              <a:t>Alberto Pellai e Barbara </a:t>
            </a:r>
            <a:r>
              <a:rPr lang="it-IT" sz="2000" b="1" dirty="0" err="1" smtClean="0"/>
              <a:t>Tamborini</a:t>
            </a:r>
            <a:r>
              <a:rPr lang="it-IT" sz="2000" dirty="0" smtClean="0"/>
              <a:t>,  “</a:t>
            </a:r>
            <a:r>
              <a:rPr lang="it-IT" sz="2000" i="1" dirty="0" smtClean="0"/>
              <a:t>Il primo bacio</a:t>
            </a:r>
            <a:r>
              <a:rPr lang="it-IT" sz="2000" dirty="0" smtClean="0"/>
              <a:t>”, Ed. De Agostini</a:t>
            </a:r>
            <a:endParaRPr lang="it-IT" sz="2000" dirty="0"/>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22</a:t>
            </a:fld>
            <a:endParaRPr lang="it-IT"/>
          </a:p>
        </p:txBody>
      </p:sp>
      <p:pic>
        <p:nvPicPr>
          <p:cNvPr id="16386" name="Picture 2" descr="C:\Users\Master\Desktop\11.jpg"/>
          <p:cNvPicPr>
            <a:picLocks noChangeAspect="1" noChangeArrowheads="1"/>
          </p:cNvPicPr>
          <p:nvPr/>
        </p:nvPicPr>
        <p:blipFill>
          <a:blip r:embed="rId2" cstate="print"/>
          <a:srcRect l="8247" t="20655"/>
          <a:stretch>
            <a:fillRect/>
          </a:stretch>
        </p:blipFill>
        <p:spPr bwMode="auto">
          <a:xfrm>
            <a:off x="251520" y="1628800"/>
            <a:ext cx="4004190" cy="2304256"/>
          </a:xfrm>
          <a:prstGeom prst="rect">
            <a:avLst/>
          </a:prstGeom>
          <a:noFill/>
          <a:ln w="25400">
            <a:solidFill>
              <a:srgbClr val="0070C0"/>
            </a:solidFill>
          </a:ln>
        </p:spPr>
      </p:pic>
      <p:pic>
        <p:nvPicPr>
          <p:cNvPr id="16387" name="Picture 3" descr="C:\Users\Master\Desktop\12.jpg"/>
          <p:cNvPicPr>
            <a:picLocks noChangeAspect="1" noChangeArrowheads="1"/>
          </p:cNvPicPr>
          <p:nvPr/>
        </p:nvPicPr>
        <p:blipFill>
          <a:blip r:embed="rId3" cstate="print"/>
          <a:srcRect/>
          <a:stretch>
            <a:fillRect/>
          </a:stretch>
        </p:blipFill>
        <p:spPr bwMode="auto">
          <a:xfrm>
            <a:off x="5796136" y="1628800"/>
            <a:ext cx="3089663" cy="2305364"/>
          </a:xfrm>
          <a:prstGeom prst="rect">
            <a:avLst/>
          </a:prstGeom>
          <a:noFill/>
          <a:ln w="25400">
            <a:solidFill>
              <a:srgbClr val="0070C0"/>
            </a:solidFill>
          </a:ln>
        </p:spPr>
      </p:pic>
      <p:sp>
        <p:nvSpPr>
          <p:cNvPr id="9" name="CasellaDiTesto 8"/>
          <p:cNvSpPr txBox="1"/>
          <p:nvPr/>
        </p:nvSpPr>
        <p:spPr>
          <a:xfrm>
            <a:off x="4644008" y="1628800"/>
            <a:ext cx="720080" cy="2862322"/>
          </a:xfrm>
          <a:prstGeom prst="rect">
            <a:avLst/>
          </a:prstGeom>
          <a:noFill/>
        </p:spPr>
        <p:txBody>
          <a:bodyPr wrap="square" rtlCol="0">
            <a:spAutoFit/>
          </a:bodyPr>
          <a:lstStyle/>
          <a:p>
            <a:pPr algn="ctr"/>
            <a:r>
              <a:rPr lang="it-IT" sz="3600" b="1" dirty="0" smtClean="0">
                <a:solidFill>
                  <a:srgbClr val="FF0000"/>
                </a:solidFill>
                <a:latin typeface="Arial" pitchFamily="34" charset="0"/>
                <a:cs typeface="Arial" pitchFamily="34" charset="0"/>
              </a:rPr>
              <a:t>F</a:t>
            </a:r>
          </a:p>
          <a:p>
            <a:pPr algn="ctr"/>
            <a:r>
              <a:rPr lang="it-IT" sz="3600" b="1" dirty="0" smtClean="0">
                <a:solidFill>
                  <a:srgbClr val="FF0000"/>
                </a:solidFill>
                <a:latin typeface="Arial" pitchFamily="34" charset="0"/>
                <a:cs typeface="Arial" pitchFamily="34" charset="0"/>
              </a:rPr>
              <a:t>I</a:t>
            </a:r>
          </a:p>
          <a:p>
            <a:pPr algn="ctr"/>
            <a:r>
              <a:rPr lang="it-IT" sz="3600" b="1" dirty="0" smtClean="0">
                <a:solidFill>
                  <a:srgbClr val="FF0000"/>
                </a:solidFill>
                <a:latin typeface="Arial" pitchFamily="34" charset="0"/>
                <a:cs typeface="Arial" pitchFamily="34" charset="0"/>
              </a:rPr>
              <a:t>N</a:t>
            </a:r>
          </a:p>
          <a:p>
            <a:pPr algn="ctr"/>
            <a:r>
              <a:rPr lang="it-IT" sz="3600" b="1" dirty="0" smtClean="0">
                <a:solidFill>
                  <a:srgbClr val="FF0000"/>
                </a:solidFill>
                <a:latin typeface="Arial" pitchFamily="34" charset="0"/>
                <a:cs typeface="Arial" pitchFamily="34" charset="0"/>
              </a:rPr>
              <a:t>E</a:t>
            </a:r>
          </a:p>
          <a:p>
            <a:endParaRPr lang="it-IT" sz="3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6387"/>
                                        </p:tgtEl>
                                        <p:attrNameLst>
                                          <p:attrName>style.visibility</p:attrName>
                                        </p:attrNameLst>
                                      </p:cBhvr>
                                      <p:to>
                                        <p:strVal val="visible"/>
                                      </p:to>
                                    </p:set>
                                    <p:anim calcmode="lin" valueType="num">
                                      <p:cBhvr>
                                        <p:cTn id="13" dur="500" fill="hold"/>
                                        <p:tgtEl>
                                          <p:spTgt spid="16387"/>
                                        </p:tgtEl>
                                        <p:attrNameLst>
                                          <p:attrName>ppt_w</p:attrName>
                                        </p:attrNameLst>
                                      </p:cBhvr>
                                      <p:tavLst>
                                        <p:tav tm="0">
                                          <p:val>
                                            <p:fltVal val="0"/>
                                          </p:val>
                                        </p:tav>
                                        <p:tav tm="100000">
                                          <p:val>
                                            <p:strVal val="#ppt_w"/>
                                          </p:val>
                                        </p:tav>
                                      </p:tavLst>
                                    </p:anim>
                                    <p:anim calcmode="lin" valueType="num">
                                      <p:cBhvr>
                                        <p:cTn id="14" dur="500" fill="hold"/>
                                        <p:tgtEl>
                                          <p:spTgt spid="16387"/>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3</a:t>
            </a:fld>
            <a:endParaRPr lang="it-IT"/>
          </a:p>
        </p:txBody>
      </p:sp>
      <p:sp>
        <p:nvSpPr>
          <p:cNvPr id="9" name="CasellaDiTesto 8"/>
          <p:cNvSpPr txBox="1"/>
          <p:nvPr/>
        </p:nvSpPr>
        <p:spPr>
          <a:xfrm>
            <a:off x="251520" y="1556792"/>
            <a:ext cx="8640960" cy="830997"/>
          </a:xfrm>
          <a:prstGeom prst="rect">
            <a:avLst/>
          </a:prstGeom>
          <a:noFill/>
        </p:spPr>
        <p:txBody>
          <a:bodyPr wrap="square" rtlCol="0">
            <a:spAutoFit/>
          </a:bodyPr>
          <a:lstStyle/>
          <a:p>
            <a:pPr algn="ctr"/>
            <a:r>
              <a:rPr lang="it-IT" sz="2400" b="1" dirty="0" smtClean="0">
                <a:solidFill>
                  <a:srgbClr val="0070C0"/>
                </a:solidFill>
              </a:rPr>
              <a:t>5 motivi per cui è bene parlare di educazione sentimentale e sessuale con i nostri figli</a:t>
            </a:r>
            <a:endParaRPr lang="it-IT" sz="2400" dirty="0">
              <a:solidFill>
                <a:srgbClr val="0070C0"/>
              </a:solidFill>
            </a:endParaRPr>
          </a:p>
        </p:txBody>
      </p:sp>
      <p:sp>
        <p:nvSpPr>
          <p:cNvPr id="10" name="Ovale 9"/>
          <p:cNvSpPr/>
          <p:nvPr/>
        </p:nvSpPr>
        <p:spPr>
          <a:xfrm>
            <a:off x="4283968" y="2348880"/>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251520" y="2348880"/>
            <a:ext cx="295232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b="1" dirty="0" smtClean="0">
                <a:solidFill>
                  <a:srgbClr val="FFFF00"/>
                </a:solidFill>
              </a:rPr>
              <a:t>1. Perché internet e i media danno informazioni senza filtri</a:t>
            </a:r>
            <a:r>
              <a:rPr lang="it-IT" dirty="0" smtClean="0">
                <a:solidFill>
                  <a:srgbClr val="FFFF00"/>
                </a:solidFill>
              </a:rPr>
              <a:t/>
            </a:r>
            <a:br>
              <a:rPr lang="it-IT" dirty="0" smtClean="0">
                <a:solidFill>
                  <a:srgbClr val="FFFF00"/>
                </a:solidFill>
              </a:rPr>
            </a:br>
            <a:endParaRPr lang="it-IT" dirty="0">
              <a:solidFill>
                <a:srgbClr val="FFFF00"/>
              </a:solidFill>
            </a:endParaRPr>
          </a:p>
        </p:txBody>
      </p:sp>
      <p:sp>
        <p:nvSpPr>
          <p:cNvPr id="12" name="Rettangolo 11"/>
          <p:cNvSpPr/>
          <p:nvPr/>
        </p:nvSpPr>
        <p:spPr>
          <a:xfrm>
            <a:off x="899592" y="4005064"/>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b="1" dirty="0" smtClean="0">
                <a:solidFill>
                  <a:srgbClr val="FFFF00"/>
                </a:solidFill>
              </a:rPr>
              <a:t>2. Perché dobbiamo insegnare che l’amore è un percorso da vivere tappa dopo tappa </a:t>
            </a:r>
            <a:r>
              <a:rPr lang="it-IT" dirty="0" smtClean="0"/>
              <a:t/>
            </a:r>
            <a:br>
              <a:rPr lang="it-IT" dirty="0" smtClean="0"/>
            </a:br>
            <a:endParaRPr lang="it-IT" dirty="0"/>
          </a:p>
        </p:txBody>
      </p:sp>
      <p:sp>
        <p:nvSpPr>
          <p:cNvPr id="14" name="Rettangolo 13"/>
          <p:cNvSpPr/>
          <p:nvPr/>
        </p:nvSpPr>
        <p:spPr>
          <a:xfrm>
            <a:off x="3131840" y="5373216"/>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smtClean="0"/>
          </a:p>
          <a:p>
            <a:pPr algn="ctr"/>
            <a:r>
              <a:rPr lang="it-IT" sz="2000" b="1" dirty="0" smtClean="0">
                <a:solidFill>
                  <a:srgbClr val="FFFF00"/>
                </a:solidFill>
              </a:rPr>
              <a:t>3. Perché lo sviluppo fisico è sempre più precoce </a:t>
            </a:r>
            <a:r>
              <a:rPr lang="it-IT" dirty="0" smtClean="0"/>
              <a:t/>
            </a:r>
            <a:br>
              <a:rPr lang="it-IT" dirty="0" smtClean="0"/>
            </a:br>
            <a:endParaRPr lang="it-IT" dirty="0"/>
          </a:p>
        </p:txBody>
      </p:sp>
      <p:sp>
        <p:nvSpPr>
          <p:cNvPr id="16" name="Rettangolo 15"/>
          <p:cNvSpPr/>
          <p:nvPr/>
        </p:nvSpPr>
        <p:spPr>
          <a:xfrm>
            <a:off x="5292080" y="4005064"/>
            <a:ext cx="29523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smtClean="0">
              <a:solidFill>
                <a:srgbClr val="FFFF00"/>
              </a:solidFill>
            </a:endParaRPr>
          </a:p>
          <a:p>
            <a:pPr algn="ctr"/>
            <a:r>
              <a:rPr lang="it-IT" sz="2000" b="1" dirty="0" smtClean="0">
                <a:solidFill>
                  <a:srgbClr val="FFFF00"/>
                </a:solidFill>
              </a:rPr>
              <a:t>4. Perché gli stereotipi di genere sono ancora duri a morire </a:t>
            </a:r>
            <a:r>
              <a:rPr lang="it-IT" dirty="0" smtClean="0"/>
              <a:t/>
            </a:r>
            <a:br>
              <a:rPr lang="it-IT" dirty="0" smtClean="0"/>
            </a:br>
            <a:endParaRPr lang="it-IT" dirty="0"/>
          </a:p>
        </p:txBody>
      </p:sp>
      <p:sp>
        <p:nvSpPr>
          <p:cNvPr id="18" name="Rettangolo 17"/>
          <p:cNvSpPr/>
          <p:nvPr/>
        </p:nvSpPr>
        <p:spPr>
          <a:xfrm>
            <a:off x="5940152" y="2348880"/>
            <a:ext cx="2952328"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5. Perché con l’uso 5. </a:t>
            </a:r>
          </a:p>
          <a:p>
            <a:pPr algn="ctr"/>
            <a:endParaRPr lang="it-IT" sz="2000" b="1" dirty="0" smtClean="0"/>
          </a:p>
          <a:p>
            <a:pPr algn="ctr"/>
            <a:r>
              <a:rPr lang="it-IT" sz="2000" b="1" dirty="0" smtClean="0">
                <a:solidFill>
                  <a:srgbClr val="FFFF00"/>
                </a:solidFill>
              </a:rPr>
              <a:t>5. Perché con l’uso sempre più precoce dei cellulari si vivono più relazioni virtuali e meno relazioni reali </a:t>
            </a:r>
            <a:endParaRPr lang="it-IT" sz="2000" dirty="0" smtClean="0">
              <a:solidFill>
                <a:srgbClr val="FFFF00"/>
              </a:solidFill>
            </a:endParaRPr>
          </a:p>
          <a:p>
            <a:pPr algn="ctr"/>
            <a:r>
              <a:rPr lang="it-IT" dirty="0" smtClean="0"/>
              <a:t/>
            </a:r>
            <a:br>
              <a:rPr lang="it-IT" dirty="0" smtClean="0"/>
            </a:br>
            <a:endParaRPr lang="it-IT" dirty="0"/>
          </a:p>
        </p:txBody>
      </p:sp>
      <p:cxnSp>
        <p:nvCxnSpPr>
          <p:cNvPr id="21" name="Connettore 2 20"/>
          <p:cNvCxnSpPr>
            <a:stCxn id="10" idx="2"/>
            <a:endCxn id="11" idx="3"/>
          </p:cNvCxnSpPr>
          <p:nvPr/>
        </p:nvCxnSpPr>
        <p:spPr>
          <a:xfrm flipH="1">
            <a:off x="3203848" y="2636912"/>
            <a:ext cx="1080120" cy="4680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a:stCxn id="10" idx="3"/>
          </p:cNvCxnSpPr>
          <p:nvPr/>
        </p:nvCxnSpPr>
        <p:spPr>
          <a:xfrm flipH="1">
            <a:off x="3491880" y="2840581"/>
            <a:ext cx="876451" cy="112847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a:stCxn id="10" idx="4"/>
          </p:cNvCxnSpPr>
          <p:nvPr/>
        </p:nvCxnSpPr>
        <p:spPr>
          <a:xfrm>
            <a:off x="4572000" y="2924944"/>
            <a:ext cx="0" cy="23042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a:stCxn id="10" idx="5"/>
          </p:cNvCxnSpPr>
          <p:nvPr/>
        </p:nvCxnSpPr>
        <p:spPr>
          <a:xfrm>
            <a:off x="4775669" y="2840581"/>
            <a:ext cx="876451" cy="109247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a:endCxn id="18" idx="1"/>
          </p:cNvCxnSpPr>
          <p:nvPr/>
        </p:nvCxnSpPr>
        <p:spPr>
          <a:xfrm>
            <a:off x="4860032" y="2636912"/>
            <a:ext cx="1080120" cy="5040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1000"/>
                                        <p:tgtEl>
                                          <p:spTgt spid="23"/>
                                        </p:tgtEl>
                                      </p:cBhvr>
                                    </p:animEffect>
                                    <p:anim calcmode="lin" valueType="num">
                                      <p:cBhvr>
                                        <p:cTn id="49" dur="1000" fill="hold"/>
                                        <p:tgtEl>
                                          <p:spTgt spid="23"/>
                                        </p:tgtEl>
                                        <p:attrNameLst>
                                          <p:attrName>ppt_x</p:attrName>
                                        </p:attrNameLst>
                                      </p:cBhvr>
                                      <p:tavLst>
                                        <p:tav tm="0">
                                          <p:val>
                                            <p:strVal val="#ppt_x"/>
                                          </p:val>
                                        </p:tav>
                                        <p:tav tm="100000">
                                          <p:val>
                                            <p:strVal val="#ppt_x"/>
                                          </p:val>
                                        </p:tav>
                                      </p:tavLst>
                                    </p:anim>
                                    <p:anim calcmode="lin" valueType="num">
                                      <p:cBhvr>
                                        <p:cTn id="5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anim calcmode="lin" valueType="num">
                                      <p:cBhvr>
                                        <p:cTn id="56" dur="1000" fill="hold"/>
                                        <p:tgtEl>
                                          <p:spTgt spid="14"/>
                                        </p:tgtEl>
                                        <p:attrNameLst>
                                          <p:attrName>ppt_x</p:attrName>
                                        </p:attrNameLst>
                                      </p:cBhvr>
                                      <p:tavLst>
                                        <p:tav tm="0">
                                          <p:val>
                                            <p:strVal val="#ppt_x"/>
                                          </p:val>
                                        </p:tav>
                                        <p:tav tm="100000">
                                          <p:val>
                                            <p:strVal val="#ppt_x"/>
                                          </p:val>
                                        </p:tav>
                                      </p:tavLst>
                                    </p:anim>
                                    <p:anim calcmode="lin" valueType="num">
                                      <p:cBhvr>
                                        <p:cTn id="5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1000"/>
                                        <p:tgtEl>
                                          <p:spTgt spid="24"/>
                                        </p:tgtEl>
                                      </p:cBhvr>
                                    </p:animEffect>
                                    <p:anim calcmode="lin" valueType="num">
                                      <p:cBhvr>
                                        <p:cTn id="63" dur="1000" fill="hold"/>
                                        <p:tgtEl>
                                          <p:spTgt spid="24"/>
                                        </p:tgtEl>
                                        <p:attrNameLst>
                                          <p:attrName>ppt_x</p:attrName>
                                        </p:attrNameLst>
                                      </p:cBhvr>
                                      <p:tavLst>
                                        <p:tav tm="0">
                                          <p:val>
                                            <p:strVal val="#ppt_x"/>
                                          </p:val>
                                        </p:tav>
                                        <p:tav tm="100000">
                                          <p:val>
                                            <p:strVal val="#ppt_x"/>
                                          </p:val>
                                        </p:tav>
                                      </p:tavLst>
                                    </p:anim>
                                    <p:anim calcmode="lin" valueType="num">
                                      <p:cBhvr>
                                        <p:cTn id="6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anim calcmode="lin" valueType="num">
                                      <p:cBhvr>
                                        <p:cTn id="70" dur="1000" fill="hold"/>
                                        <p:tgtEl>
                                          <p:spTgt spid="16"/>
                                        </p:tgtEl>
                                        <p:attrNameLst>
                                          <p:attrName>ppt_x</p:attrName>
                                        </p:attrNameLst>
                                      </p:cBhvr>
                                      <p:tavLst>
                                        <p:tav tm="0">
                                          <p:val>
                                            <p:strVal val="#ppt_x"/>
                                          </p:val>
                                        </p:tav>
                                        <p:tav tm="100000">
                                          <p:val>
                                            <p:strVal val="#ppt_x"/>
                                          </p:val>
                                        </p:tav>
                                      </p:tavLst>
                                    </p:anim>
                                    <p:anim calcmode="lin" valueType="num">
                                      <p:cBhvr>
                                        <p:cTn id="7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7" presetClass="entr" presetSubtype="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fade">
                                      <p:cBhvr>
                                        <p:cTn id="83" dur="1000"/>
                                        <p:tgtEl>
                                          <p:spTgt spid="18"/>
                                        </p:tgtEl>
                                      </p:cBhvr>
                                    </p:animEffect>
                                    <p:anim calcmode="lin" valueType="num">
                                      <p:cBhvr>
                                        <p:cTn id="84" dur="1000" fill="hold"/>
                                        <p:tgtEl>
                                          <p:spTgt spid="18"/>
                                        </p:tgtEl>
                                        <p:attrNameLst>
                                          <p:attrName>ppt_x</p:attrName>
                                        </p:attrNameLst>
                                      </p:cBhvr>
                                      <p:tavLst>
                                        <p:tav tm="0">
                                          <p:val>
                                            <p:strVal val="#ppt_x"/>
                                          </p:val>
                                        </p:tav>
                                        <p:tav tm="100000">
                                          <p:val>
                                            <p:strVal val="#ppt_x"/>
                                          </p:val>
                                        </p:tav>
                                      </p:tavLst>
                                    </p:anim>
                                    <p:anim calcmode="lin" valueType="num">
                                      <p:cBhvr>
                                        <p:cTn id="8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4" grpId="0" animBg="1"/>
      <p:bldP spid="16"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348880"/>
            <a:ext cx="5256584" cy="3960440"/>
          </a:xfrm>
          <a:solidFill>
            <a:srgbClr val="FFFF00"/>
          </a:solidFill>
          <a:ln w="25400">
            <a:solidFill>
              <a:srgbClr val="0070C0"/>
            </a:solidFill>
          </a:ln>
        </p:spPr>
        <p:txBody>
          <a:bodyPr>
            <a:noAutofit/>
          </a:bodyPr>
          <a:lstStyle/>
          <a:p>
            <a:pPr algn="just"/>
            <a:r>
              <a:rPr lang="it-IT" sz="2000" b="1" dirty="0" smtClean="0">
                <a:solidFill>
                  <a:srgbClr val="FF0000"/>
                </a:solidFill>
                <a:latin typeface="Arial" pitchFamily="34" charset="0"/>
                <a:cs typeface="Arial" pitchFamily="34" charset="0"/>
              </a:rPr>
              <a:t>I media </a:t>
            </a:r>
            <a:r>
              <a:rPr lang="it-IT" sz="2000" dirty="0" smtClean="0">
                <a:solidFill>
                  <a:schemeClr val="tx1"/>
                </a:solidFill>
                <a:latin typeface="Arial" pitchFamily="34" charset="0"/>
                <a:cs typeface="Arial" pitchFamily="34" charset="0"/>
              </a:rPr>
              <a:t>ci bombardano di immagini e messaggi sulla sessualità intesa come puro piacere del momento, impoverito delle tante implicazioni emotive, affettive e psicologiche che dovrebbe avere. </a:t>
            </a:r>
          </a:p>
          <a:p>
            <a:pPr algn="just"/>
            <a:r>
              <a:rPr lang="it-IT" sz="2000" b="1" dirty="0" smtClean="0">
                <a:solidFill>
                  <a:srgbClr val="FF0000"/>
                </a:solidFill>
                <a:latin typeface="Arial" pitchFamily="34" charset="0"/>
                <a:cs typeface="Arial" pitchFamily="34" charset="0"/>
              </a:rPr>
              <a:t>Sin da bambini</a:t>
            </a:r>
            <a:r>
              <a:rPr lang="it-IT" sz="2000" dirty="0" smtClean="0">
                <a:solidFill>
                  <a:schemeClr val="tx1"/>
                </a:solidFill>
                <a:latin typeface="Arial" pitchFamily="34" charset="0"/>
                <a:cs typeface="Arial" pitchFamily="34" charset="0"/>
              </a:rPr>
              <a:t>, quindi, i nostri figli assorbono il concetto che la sessualità è legata alla soddisfazione di un piacere momentaneo, che non coinvolge mente e cuore.</a:t>
            </a:r>
          </a:p>
          <a:p>
            <a:pPr algn="just"/>
            <a:r>
              <a:rPr lang="it-IT" sz="2000" b="1" dirty="0" smtClean="0">
                <a:solidFill>
                  <a:srgbClr val="FF0000"/>
                </a:solidFill>
                <a:latin typeface="Arial" pitchFamily="34" charset="0"/>
                <a:cs typeface="Arial" pitchFamily="34" charset="0"/>
              </a:rPr>
              <a:t>La principale </a:t>
            </a:r>
            <a:r>
              <a:rPr lang="it-IT" sz="2000" dirty="0" smtClean="0">
                <a:solidFill>
                  <a:schemeClr val="tx1"/>
                </a:solidFill>
                <a:latin typeface="Arial" pitchFamily="34" charset="0"/>
                <a:cs typeface="Arial" pitchFamily="34" charset="0"/>
              </a:rPr>
              <a:t>fonte di informazione per un ragazzino in crescita è Internet. </a:t>
            </a:r>
          </a:p>
          <a:p>
            <a:pPr algn="just"/>
            <a:endParaRPr lang="it-IT" sz="1800" dirty="0" smtClean="0">
              <a:solidFill>
                <a:schemeClr val="tx1"/>
              </a:solidFill>
              <a:latin typeface="Arial" pitchFamily="34" charset="0"/>
              <a:cs typeface="Arial" pitchFamily="34" charset="0"/>
            </a:endParaRP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4</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1. Perché internet e i media danno informazioni senza filtri (1)</a:t>
            </a:r>
            <a:endParaRPr lang="it-IT" sz="2400" dirty="0">
              <a:solidFill>
                <a:srgbClr val="0070C0"/>
              </a:solidFill>
            </a:endParaRPr>
          </a:p>
        </p:txBody>
      </p:sp>
      <p:pic>
        <p:nvPicPr>
          <p:cNvPr id="10" name="Picture 2" descr="C:\Users\Master\Desktop\4.jpg"/>
          <p:cNvPicPr>
            <a:picLocks noChangeAspect="1" noChangeArrowheads="1"/>
          </p:cNvPicPr>
          <p:nvPr/>
        </p:nvPicPr>
        <p:blipFill>
          <a:blip r:embed="rId2" cstate="print"/>
          <a:srcRect/>
          <a:stretch>
            <a:fillRect/>
          </a:stretch>
        </p:blipFill>
        <p:spPr bwMode="auto">
          <a:xfrm>
            <a:off x="5580112" y="3284984"/>
            <a:ext cx="3332084" cy="1872208"/>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3419872" y="2204864"/>
            <a:ext cx="5400600" cy="4176464"/>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Il problema </a:t>
            </a:r>
            <a:r>
              <a:rPr lang="it-IT" sz="1800" dirty="0" smtClean="0">
                <a:solidFill>
                  <a:schemeClr val="tx1"/>
                </a:solidFill>
                <a:latin typeface="Arial" pitchFamily="34" charset="0"/>
                <a:cs typeface="Arial" pitchFamily="34" charset="0"/>
              </a:rPr>
              <a:t>è che le informazioni che si possono trovare sul web non vengono filtrate in base all’età o al livello di sviluppo del fruitore, per cui capita che gli stessi contenuti, immagini o video possano essere visti da un ragazzino alle prime armi così come da uno studioso di sessuologia. </a:t>
            </a:r>
          </a:p>
          <a:p>
            <a:pPr algn="just"/>
            <a:r>
              <a:rPr lang="it-IT" sz="1800" b="1" dirty="0" smtClean="0">
                <a:solidFill>
                  <a:srgbClr val="FF0000"/>
                </a:solidFill>
                <a:latin typeface="Arial" pitchFamily="34" charset="0"/>
                <a:cs typeface="Arial" pitchFamily="34" charset="0"/>
              </a:rPr>
              <a:t>O che i ragazzini</a:t>
            </a:r>
            <a:r>
              <a:rPr lang="it-IT" sz="1800" dirty="0" smtClean="0">
                <a:solidFill>
                  <a:schemeClr val="tx1"/>
                </a:solidFill>
                <a:latin typeface="Arial" pitchFamily="34" charset="0"/>
                <a:cs typeface="Arial" pitchFamily="34" charset="0"/>
              </a:rPr>
              <a:t>, nella loro ansia di conoscenza su un mondo che li incuriosisce, incappino in siti dove la sessualità è fatta di violenza e perversione, che vengono presentate come normalità. </a:t>
            </a:r>
          </a:p>
          <a:p>
            <a:pPr algn="just"/>
            <a:r>
              <a:rPr lang="it-IT" sz="1800" b="1" dirty="0" smtClean="0">
                <a:solidFill>
                  <a:srgbClr val="FF0000"/>
                </a:solidFill>
                <a:latin typeface="Arial" pitchFamily="34" charset="0"/>
                <a:cs typeface="Arial" pitchFamily="34" charset="0"/>
              </a:rPr>
              <a:t>E in un cervello </a:t>
            </a:r>
            <a:r>
              <a:rPr lang="it-IT" sz="1800" dirty="0" smtClean="0">
                <a:solidFill>
                  <a:schemeClr val="tx1"/>
                </a:solidFill>
                <a:latin typeface="Arial" pitchFamily="34" charset="0"/>
                <a:cs typeface="Arial" pitchFamily="34" charset="0"/>
              </a:rPr>
              <a:t>ancora immaturo questo crea confusione, perché rischia di essere percepito come normalità quel che è invece frutto di una concezione perversa e malata della sessualità.</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5</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1. Perché internet e i media danno informazioni senza filtri (2)</a:t>
            </a:r>
            <a:endParaRPr lang="it-IT" sz="2400" dirty="0">
              <a:solidFill>
                <a:srgbClr val="0070C0"/>
              </a:solidFill>
            </a:endParaRPr>
          </a:p>
        </p:txBody>
      </p:sp>
      <p:pic>
        <p:nvPicPr>
          <p:cNvPr id="3075" name="Picture 3" descr="C:\Users\Master\Desktop\5.jpg"/>
          <p:cNvPicPr>
            <a:picLocks noChangeAspect="1" noChangeArrowheads="1"/>
          </p:cNvPicPr>
          <p:nvPr/>
        </p:nvPicPr>
        <p:blipFill>
          <a:blip r:embed="rId2" cstate="print"/>
          <a:srcRect l="12193"/>
          <a:stretch>
            <a:fillRect/>
          </a:stretch>
        </p:blipFill>
        <p:spPr bwMode="auto">
          <a:xfrm>
            <a:off x="251520" y="3212976"/>
            <a:ext cx="3006229" cy="1800200"/>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 calcmode="lin" valueType="num">
                                      <p:cBhvr>
                                        <p:cTn id="14" dur="500" fill="hold"/>
                                        <p:tgtEl>
                                          <p:spTgt spid="3075"/>
                                        </p:tgtEl>
                                        <p:attrNameLst>
                                          <p:attrName>ppt_w</p:attrName>
                                        </p:attrNameLst>
                                      </p:cBhvr>
                                      <p:tavLst>
                                        <p:tav tm="0">
                                          <p:val>
                                            <p:fltVal val="0"/>
                                          </p:val>
                                        </p:tav>
                                        <p:tav tm="100000">
                                          <p:val>
                                            <p:strVal val="#ppt_w"/>
                                          </p:val>
                                        </p:tav>
                                      </p:tavLst>
                                    </p:anim>
                                    <p:anim calcmode="lin" valueType="num">
                                      <p:cBhvr>
                                        <p:cTn id="15" dur="500" fill="hold"/>
                                        <p:tgtEl>
                                          <p:spTgt spid="3075"/>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492896"/>
            <a:ext cx="6048672" cy="3816424"/>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Insegnare educazione sentimentale </a:t>
            </a:r>
            <a:r>
              <a:rPr lang="it-IT" sz="1800" dirty="0" smtClean="0">
                <a:solidFill>
                  <a:schemeClr val="tx1"/>
                </a:solidFill>
                <a:latin typeface="Arial" pitchFamily="34" charset="0"/>
                <a:cs typeface="Arial" pitchFamily="34" charset="0"/>
              </a:rPr>
              <a:t>significa far capire al ragazzo che la sessualità non si può ridurre al mero incontro tra corpi, ma è un’esperienza meravigliosa che coinvolge a 360°, nel corpo, nel cuore e nella mente. </a:t>
            </a:r>
          </a:p>
          <a:p>
            <a:pPr algn="just"/>
            <a:r>
              <a:rPr lang="it-IT" sz="1800" b="1" dirty="0" smtClean="0">
                <a:solidFill>
                  <a:srgbClr val="FF0000"/>
                </a:solidFill>
                <a:latin typeface="Arial" pitchFamily="34" charset="0"/>
                <a:cs typeface="Arial" pitchFamily="34" charset="0"/>
              </a:rPr>
              <a:t>E proprio per questo </a:t>
            </a:r>
            <a:r>
              <a:rPr lang="it-IT" sz="1800" dirty="0" smtClean="0">
                <a:solidFill>
                  <a:schemeClr val="tx1"/>
                </a:solidFill>
                <a:latin typeface="Arial" pitchFamily="34" charset="0"/>
                <a:cs typeface="Arial" pitchFamily="34" charset="0"/>
              </a:rPr>
              <a:t>va lasciata crescere tappa dopo tappa, man mano che la relazione si arricchisce di tenerezza, protezione, sintonia, complicità. </a:t>
            </a:r>
          </a:p>
          <a:p>
            <a:pPr algn="just"/>
            <a:r>
              <a:rPr lang="it-IT" sz="1800" b="1" dirty="0" smtClean="0">
                <a:solidFill>
                  <a:srgbClr val="FF0000"/>
                </a:solidFill>
                <a:latin typeface="Arial" pitchFamily="34" charset="0"/>
                <a:cs typeface="Arial" pitchFamily="34" charset="0"/>
              </a:rPr>
              <a:t>Scegliendo</a:t>
            </a:r>
            <a:r>
              <a:rPr lang="it-IT" sz="1800" dirty="0" smtClean="0">
                <a:solidFill>
                  <a:schemeClr val="tx1"/>
                </a:solidFill>
                <a:latin typeface="Arial" pitchFamily="34" charset="0"/>
                <a:cs typeface="Arial" pitchFamily="34" charset="0"/>
              </a:rPr>
              <a:t> e vivendo accuratamente ogni “prima volta”, a cominciare dal primo bacio, che è come una pietra miliare della crescita affettiva di un ragazzo e proprio per questo non deve essere sprecato. </a:t>
            </a:r>
          </a:p>
          <a:p>
            <a:pPr algn="just"/>
            <a:r>
              <a:rPr lang="it-IT" sz="1800" b="1" dirty="0" smtClean="0">
                <a:solidFill>
                  <a:srgbClr val="FF0000"/>
                </a:solidFill>
                <a:latin typeface="Arial" pitchFamily="34" charset="0"/>
                <a:cs typeface="Arial" pitchFamily="34" charset="0"/>
              </a:rPr>
              <a:t>Perché</a:t>
            </a:r>
            <a:r>
              <a:rPr lang="it-IT" sz="1800" dirty="0" smtClean="0">
                <a:solidFill>
                  <a:schemeClr val="tx1"/>
                </a:solidFill>
                <a:latin typeface="Arial" pitchFamily="34" charset="0"/>
                <a:cs typeface="Arial" pitchFamily="34" charset="0"/>
              </a:rPr>
              <a:t> ogni singola tappa deve essere vissuta con emozione, ma anche con ragione.</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6</a:t>
            </a:fld>
            <a:endParaRPr lang="it-IT"/>
          </a:p>
        </p:txBody>
      </p:sp>
      <p:sp>
        <p:nvSpPr>
          <p:cNvPr id="9" name="CasellaDiTesto 8"/>
          <p:cNvSpPr txBox="1"/>
          <p:nvPr/>
        </p:nvSpPr>
        <p:spPr>
          <a:xfrm>
            <a:off x="251520" y="1556793"/>
            <a:ext cx="8640960" cy="830997"/>
          </a:xfrm>
          <a:prstGeom prst="rect">
            <a:avLst/>
          </a:prstGeom>
          <a:noFill/>
        </p:spPr>
        <p:txBody>
          <a:bodyPr wrap="square" rtlCol="0">
            <a:spAutoFit/>
          </a:bodyPr>
          <a:lstStyle/>
          <a:p>
            <a:pPr algn="ctr"/>
            <a:r>
              <a:rPr lang="it-IT" sz="2400" b="1" dirty="0" smtClean="0">
                <a:solidFill>
                  <a:srgbClr val="0070C0"/>
                </a:solidFill>
              </a:rPr>
              <a:t>2. Perché dobbiamo insegnare che l’amore è un percorso da vivere tappa dopo tappa</a:t>
            </a:r>
            <a:endParaRPr lang="it-IT" sz="2400" dirty="0">
              <a:solidFill>
                <a:srgbClr val="0070C0"/>
              </a:solidFill>
            </a:endParaRPr>
          </a:p>
        </p:txBody>
      </p:sp>
      <p:pic>
        <p:nvPicPr>
          <p:cNvPr id="1026" name="Picture 2" descr="C:\Users\Master\Desktop\7.jpg"/>
          <p:cNvPicPr>
            <a:picLocks noChangeAspect="1" noChangeArrowheads="1"/>
          </p:cNvPicPr>
          <p:nvPr/>
        </p:nvPicPr>
        <p:blipFill>
          <a:blip r:embed="rId2" cstate="print"/>
          <a:srcRect l="13745" r="20277"/>
          <a:stretch>
            <a:fillRect/>
          </a:stretch>
        </p:blipFill>
        <p:spPr bwMode="auto">
          <a:xfrm>
            <a:off x="6444208" y="3068960"/>
            <a:ext cx="2520280" cy="25419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355976" y="2132856"/>
            <a:ext cx="4536504" cy="4320480"/>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Lo sviluppo puberale </a:t>
            </a:r>
            <a:r>
              <a:rPr lang="it-IT" sz="1800" dirty="0" smtClean="0">
                <a:solidFill>
                  <a:schemeClr val="tx1"/>
                </a:solidFill>
                <a:latin typeface="Arial" pitchFamily="34" charset="0"/>
                <a:cs typeface="Arial" pitchFamily="34" charset="0"/>
              </a:rPr>
              <a:t>arriva sempre più precocemente rispetto a pochi decenni fa, in un'età in cui non si è ancora sviluppata la capacità di pensiero critico tipica di una mente adulta. </a:t>
            </a:r>
          </a:p>
          <a:p>
            <a:pPr algn="just"/>
            <a:r>
              <a:rPr lang="it-IT" sz="1800" b="1" dirty="0" smtClean="0">
                <a:solidFill>
                  <a:srgbClr val="FF0000"/>
                </a:solidFill>
                <a:latin typeface="Arial" pitchFamily="34" charset="0"/>
                <a:cs typeface="Arial" pitchFamily="34" charset="0"/>
              </a:rPr>
              <a:t>Gli adolescenti </a:t>
            </a:r>
            <a:r>
              <a:rPr lang="it-IT" sz="1800" dirty="0" smtClean="0">
                <a:solidFill>
                  <a:schemeClr val="tx1"/>
                </a:solidFill>
                <a:latin typeface="Arial" pitchFamily="34" charset="0"/>
                <a:cs typeface="Arial" pitchFamily="34" charset="0"/>
              </a:rPr>
              <a:t>hanno un corpo che va come una Ferrari quando la mente va ancora a pedali. </a:t>
            </a:r>
          </a:p>
          <a:p>
            <a:pPr algn="just"/>
            <a:r>
              <a:rPr lang="it-IT" sz="1800" b="1" dirty="0" smtClean="0">
                <a:solidFill>
                  <a:srgbClr val="FF0000"/>
                </a:solidFill>
                <a:latin typeface="Arial" pitchFamily="34" charset="0"/>
                <a:cs typeface="Arial" pitchFamily="34" charset="0"/>
              </a:rPr>
              <a:t>Una discrepanza fisiologica</a:t>
            </a:r>
            <a:r>
              <a:rPr lang="it-IT" sz="1800" dirty="0" smtClean="0">
                <a:solidFill>
                  <a:schemeClr val="tx1"/>
                </a:solidFill>
                <a:latin typeface="Arial" pitchFamily="34" charset="0"/>
                <a:cs typeface="Arial" pitchFamily="34" charset="0"/>
              </a:rPr>
              <a:t>, dovuta al fatto che durante la preadolescenza si sviluppano molto velocemente le aree cerebrali legate all’emotività (il sistema </a:t>
            </a:r>
            <a:r>
              <a:rPr lang="it-IT" sz="1800" dirty="0" err="1" smtClean="0">
                <a:solidFill>
                  <a:schemeClr val="tx1"/>
                </a:solidFill>
                <a:latin typeface="Arial" pitchFamily="34" charset="0"/>
                <a:cs typeface="Arial" pitchFamily="34" charset="0"/>
              </a:rPr>
              <a:t>limbico</a:t>
            </a:r>
            <a:r>
              <a:rPr lang="it-IT" sz="1800" dirty="0" smtClean="0">
                <a:solidFill>
                  <a:schemeClr val="tx1"/>
                </a:solidFill>
                <a:latin typeface="Arial" pitchFamily="34" charset="0"/>
                <a:cs typeface="Arial" pitchFamily="34" charset="0"/>
              </a:rPr>
              <a:t>), mentre è ancora immatura la parte cognitiva, deputata al pensiero critico. </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7</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3. Perché lo sviluppo fisico è sempre più precoce (1)</a:t>
            </a:r>
            <a:endParaRPr lang="it-IT" sz="2400" dirty="0">
              <a:solidFill>
                <a:srgbClr val="0070C0"/>
              </a:solidFill>
            </a:endParaRP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179512" y="2852936"/>
            <a:ext cx="4111932"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251520" y="2132856"/>
            <a:ext cx="4752528" cy="4104456"/>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Questo significa </a:t>
            </a:r>
            <a:r>
              <a:rPr lang="it-IT" sz="1800" dirty="0" smtClean="0">
                <a:solidFill>
                  <a:schemeClr val="tx1"/>
                </a:solidFill>
                <a:latin typeface="Arial" pitchFamily="34" charset="0"/>
                <a:cs typeface="Arial" pitchFamily="34" charset="0"/>
              </a:rPr>
              <a:t>che i ragazzi sono spesso in balia delle loro pulsioni e del loro stato di eccitazione, senza essere in grado di pensare alle conseguenze delle proprie azioni. </a:t>
            </a:r>
          </a:p>
          <a:p>
            <a:pPr algn="just"/>
            <a:r>
              <a:rPr lang="it-IT" sz="1800" b="1" dirty="0" smtClean="0">
                <a:solidFill>
                  <a:srgbClr val="FF0000"/>
                </a:solidFill>
                <a:latin typeface="Arial" pitchFamily="34" charset="0"/>
                <a:cs typeface="Arial" pitchFamily="34" charset="0"/>
              </a:rPr>
              <a:t>Sta a noi adulti </a:t>
            </a:r>
            <a:r>
              <a:rPr lang="it-IT" sz="1800" dirty="0" smtClean="0">
                <a:solidFill>
                  <a:schemeClr val="tx1"/>
                </a:solidFill>
                <a:latin typeface="Arial" pitchFamily="34" charset="0"/>
                <a:cs typeface="Arial" pitchFamily="34" charset="0"/>
              </a:rPr>
              <a:t>aiutare i ragazzi ad allenare la capacità di riflettere, cominciando già prima che arrivi la tempesta ormonale della pubertà e siano travolti da un’energia potente come quella sessuale. </a:t>
            </a:r>
          </a:p>
          <a:p>
            <a:pPr algn="just"/>
            <a:r>
              <a:rPr lang="it-IT" sz="1800" b="1" dirty="0" smtClean="0">
                <a:solidFill>
                  <a:srgbClr val="FF0000"/>
                </a:solidFill>
                <a:latin typeface="Arial" pitchFamily="34" charset="0"/>
                <a:cs typeface="Arial" pitchFamily="34" charset="0"/>
              </a:rPr>
              <a:t>Anche perché </a:t>
            </a:r>
            <a:r>
              <a:rPr lang="it-IT" sz="1800" dirty="0" smtClean="0">
                <a:solidFill>
                  <a:schemeClr val="tx1"/>
                </a:solidFill>
                <a:latin typeface="Arial" pitchFamily="34" charset="0"/>
                <a:cs typeface="Arial" pitchFamily="34" charset="0"/>
              </a:rPr>
              <a:t>più passano gli anni ed aumenta l’interazione con i coetanei, più diminuiscono gli spazi che i ragazzi ci concedono per parlare di certi argomenti.</a:t>
            </a: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8</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3. Perché lo sviluppo fisico è sempre più precoce (2)</a:t>
            </a:r>
            <a:endParaRPr lang="it-IT" sz="2400" dirty="0">
              <a:solidFill>
                <a:srgbClr val="0070C0"/>
              </a:solidFill>
            </a:endParaRPr>
          </a:p>
        </p:txBody>
      </p:sp>
      <p:pic>
        <p:nvPicPr>
          <p:cNvPr id="3074" name="Picture 2" descr="C:\Users\Master\Desktop\1.jpg"/>
          <p:cNvPicPr>
            <a:picLocks noChangeAspect="1" noChangeArrowheads="1"/>
          </p:cNvPicPr>
          <p:nvPr/>
        </p:nvPicPr>
        <p:blipFill>
          <a:blip r:embed="rId2" cstate="print"/>
          <a:srcRect/>
          <a:stretch>
            <a:fillRect/>
          </a:stretch>
        </p:blipFill>
        <p:spPr bwMode="auto">
          <a:xfrm>
            <a:off x="5148064" y="2780928"/>
            <a:ext cx="3749241"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224136"/>
          </a:xfrm>
          <a:solidFill>
            <a:schemeClr val="tx2">
              <a:lumMod val="20000"/>
              <a:lumOff val="80000"/>
            </a:schemeClr>
          </a:solidFill>
          <a:ln w="25400">
            <a:solidFill>
              <a:srgbClr val="0070C0"/>
            </a:solidFill>
          </a:ln>
        </p:spPr>
        <p:txBody>
          <a:bodyPr>
            <a:noAutofit/>
          </a:bodyPr>
          <a:lstStyle/>
          <a:p>
            <a:r>
              <a:rPr lang="it-IT" sz="3200" b="1" dirty="0" smtClean="0">
                <a:solidFill>
                  <a:srgbClr val="FF0000"/>
                </a:solidFill>
              </a:rPr>
              <a:t>Educazione sentimentale dei figli preadolescenti: perché e come parlarne</a:t>
            </a:r>
            <a:endParaRPr lang="it-IT" sz="3200" b="1" dirty="0">
              <a:solidFill>
                <a:srgbClr val="FF0000"/>
              </a:solidFill>
            </a:endParaRPr>
          </a:p>
        </p:txBody>
      </p:sp>
      <p:sp>
        <p:nvSpPr>
          <p:cNvPr id="3" name="Sottotitolo 2"/>
          <p:cNvSpPr>
            <a:spLocks noGrp="1"/>
          </p:cNvSpPr>
          <p:nvPr>
            <p:ph type="subTitle" idx="1"/>
          </p:nvPr>
        </p:nvSpPr>
        <p:spPr>
          <a:xfrm>
            <a:off x="4860032" y="2132856"/>
            <a:ext cx="3960440" cy="4320480"/>
          </a:xfrm>
          <a:solidFill>
            <a:srgbClr val="FFFF00"/>
          </a:solidFill>
          <a:ln w="25400">
            <a:solidFill>
              <a:srgbClr val="0070C0"/>
            </a:solidFill>
          </a:ln>
        </p:spPr>
        <p:txBody>
          <a:bodyPr>
            <a:noAutofit/>
          </a:bodyPr>
          <a:lstStyle/>
          <a:p>
            <a:pPr algn="just"/>
            <a:r>
              <a:rPr lang="it-IT" sz="1800" b="1" dirty="0" smtClean="0">
                <a:solidFill>
                  <a:srgbClr val="FF0000"/>
                </a:solidFill>
                <a:latin typeface="Arial" pitchFamily="34" charset="0"/>
                <a:cs typeface="Arial" pitchFamily="34" charset="0"/>
              </a:rPr>
              <a:t>Si potrebbe credere </a:t>
            </a:r>
            <a:r>
              <a:rPr lang="it-IT" sz="1800" dirty="0" smtClean="0">
                <a:solidFill>
                  <a:schemeClr val="tx1"/>
                </a:solidFill>
                <a:latin typeface="Arial" pitchFamily="34" charset="0"/>
                <a:cs typeface="Arial" pitchFamily="34" charset="0"/>
              </a:rPr>
              <a:t>che certa mentalità sui ruoli maschili e femminili sia roba del passato, ma il marketing - e la pornografia – sono pervasi dagli stereotipi di uomini che non devono chiedere mai e donne che cedono di fronte a tanta (</a:t>
            </a:r>
            <a:r>
              <a:rPr lang="it-IT" sz="1800" dirty="0" err="1" smtClean="0">
                <a:solidFill>
                  <a:schemeClr val="tx1"/>
                </a:solidFill>
                <a:latin typeface="Arial" pitchFamily="34" charset="0"/>
                <a:cs typeface="Arial" pitchFamily="34" charset="0"/>
              </a:rPr>
              <a:t>pre</a:t>
            </a:r>
            <a:r>
              <a:rPr lang="it-IT" sz="1800" dirty="0" smtClean="0">
                <a:solidFill>
                  <a:schemeClr val="tx1"/>
                </a:solidFill>
                <a:latin typeface="Arial" pitchFamily="34" charset="0"/>
                <a:cs typeface="Arial" pitchFamily="34" charset="0"/>
              </a:rPr>
              <a:t>)potenza. </a:t>
            </a:r>
          </a:p>
          <a:p>
            <a:pPr algn="just"/>
            <a:r>
              <a:rPr lang="it-IT" sz="1800" b="1" dirty="0" smtClean="0">
                <a:solidFill>
                  <a:srgbClr val="FF0000"/>
                </a:solidFill>
                <a:latin typeface="Arial" pitchFamily="34" charset="0"/>
                <a:cs typeface="Arial" pitchFamily="34" charset="0"/>
              </a:rPr>
              <a:t>I ragazzini </a:t>
            </a:r>
            <a:r>
              <a:rPr lang="it-IT" sz="1800" dirty="0" smtClean="0">
                <a:solidFill>
                  <a:schemeClr val="tx1"/>
                </a:solidFill>
                <a:latin typeface="Arial" pitchFamily="34" charset="0"/>
                <a:cs typeface="Arial" pitchFamily="34" charset="0"/>
              </a:rPr>
              <a:t>allora ricevono come modelli di comportamento quelli di maschi predatori che usano le femmine come oggetti nelle loro mani, che pretendono tutto come se tutto fosse loro dovuto, senza rispetto né negoziazione.</a:t>
            </a:r>
            <a:br>
              <a:rPr lang="it-IT" sz="1800" dirty="0" smtClean="0">
                <a:solidFill>
                  <a:schemeClr val="tx1"/>
                </a:solidFill>
                <a:latin typeface="Arial" pitchFamily="34" charset="0"/>
                <a:cs typeface="Arial" pitchFamily="34" charset="0"/>
              </a:rPr>
            </a:br>
            <a:endParaRPr lang="it-IT" sz="1800" dirty="0" smtClean="0">
              <a:solidFill>
                <a:schemeClr val="tx1"/>
              </a:solidFill>
              <a:latin typeface="Arial" pitchFamily="34" charset="0"/>
              <a:cs typeface="Arial" pitchFamily="34" charset="0"/>
            </a:endParaRPr>
          </a:p>
          <a:p>
            <a:endParaRPr lang="it-IT" sz="1800" dirty="0">
              <a:solidFill>
                <a:schemeClr val="tx1"/>
              </a:solidFill>
            </a:endParaRPr>
          </a:p>
        </p:txBody>
      </p:sp>
      <p:sp>
        <p:nvSpPr>
          <p:cNvPr id="7" name="Segnaposto data 6"/>
          <p:cNvSpPr>
            <a:spLocks noGrp="1"/>
          </p:cNvSpPr>
          <p:nvPr>
            <p:ph type="dt" sz="half" idx="10"/>
          </p:nvPr>
        </p:nvSpPr>
        <p:spPr/>
        <p:txBody>
          <a:bodyPr/>
          <a:lstStyle/>
          <a:p>
            <a:fld id="{714B31CA-ADD5-4776-9B11-167EBA94F656}" type="datetime1">
              <a:rPr lang="it-IT" smtClean="0"/>
              <a:pPr/>
              <a:t>03/04/2020</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9</a:t>
            </a:fld>
            <a:endParaRPr lang="it-IT"/>
          </a:p>
        </p:txBody>
      </p:sp>
      <p:sp>
        <p:nvSpPr>
          <p:cNvPr id="9" name="CasellaDiTesto 8"/>
          <p:cNvSpPr txBox="1"/>
          <p:nvPr/>
        </p:nvSpPr>
        <p:spPr>
          <a:xfrm>
            <a:off x="251520" y="1556793"/>
            <a:ext cx="8640960" cy="461665"/>
          </a:xfrm>
          <a:prstGeom prst="rect">
            <a:avLst/>
          </a:prstGeom>
          <a:noFill/>
        </p:spPr>
        <p:txBody>
          <a:bodyPr wrap="square" rtlCol="0">
            <a:spAutoFit/>
          </a:bodyPr>
          <a:lstStyle/>
          <a:p>
            <a:pPr algn="ctr"/>
            <a:r>
              <a:rPr lang="it-IT" sz="2400" b="1" dirty="0" smtClean="0">
                <a:solidFill>
                  <a:srgbClr val="0070C0"/>
                </a:solidFill>
              </a:rPr>
              <a:t>4. Perché gli stereotipi di genere sono ancora duri a morire (1)</a:t>
            </a:r>
            <a:endParaRPr lang="it-IT" sz="2400" dirty="0">
              <a:solidFill>
                <a:srgbClr val="0070C0"/>
              </a:solidFill>
            </a:endParaRPr>
          </a:p>
        </p:txBody>
      </p:sp>
      <p:pic>
        <p:nvPicPr>
          <p:cNvPr id="4098" name="Picture 2" descr="C:\Users\Master\Desktop\3.jpg"/>
          <p:cNvPicPr>
            <a:picLocks noChangeAspect="1" noChangeArrowheads="1"/>
          </p:cNvPicPr>
          <p:nvPr/>
        </p:nvPicPr>
        <p:blipFill>
          <a:blip r:embed="rId2" cstate="print"/>
          <a:srcRect/>
          <a:stretch>
            <a:fillRect/>
          </a:stretch>
        </p:blipFill>
        <p:spPr bwMode="auto">
          <a:xfrm>
            <a:off x="323528" y="3068960"/>
            <a:ext cx="4320480"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2266</Words>
  <Application>Microsoft Office PowerPoint</Application>
  <PresentationFormat>Presentazione su schermo (4:3)</PresentationFormat>
  <Paragraphs>198</Paragraphs>
  <Slides>22</Slides>
  <Notes>2</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Tema di Office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lpstr>Educazione sentimentale dei figli preadolescenti: perché e come parlarne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Adolescenti  italiani:  Sempre più connessi ma anche più soli</dc:title>
  <dc:creator>Francesco Cannizzaro</dc:creator>
  <cp:lastModifiedBy>Master</cp:lastModifiedBy>
  <cp:revision>49</cp:revision>
  <dcterms:created xsi:type="dcterms:W3CDTF">2020-03-31T14:06:32Z</dcterms:created>
  <dcterms:modified xsi:type="dcterms:W3CDTF">2020-04-03T09:32:00Z</dcterms:modified>
</cp:coreProperties>
</file>